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56"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6E5A8-5E16-4DFF-853E-3A21F711B76B}" type="datetimeFigureOut">
              <a:rPr lang="nl-NL" smtClean="0"/>
              <a:t>26-10-22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942EB-366C-4834-A982-C1008FEA0DCD}" type="slidenum">
              <a:rPr lang="nl-NL" smtClean="0"/>
              <a:t>‹nr.›</a:t>
            </a:fld>
            <a:endParaRPr lang="nl-NL"/>
          </a:p>
        </p:txBody>
      </p:sp>
    </p:spTree>
    <p:extLst>
      <p:ext uri="{BB962C8B-B14F-4D97-AF65-F5344CB8AC3E}">
        <p14:creationId xmlns:p14="http://schemas.microsoft.com/office/powerpoint/2010/main" val="345370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0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Malgun Gothic"/>
                <a:ea typeface="Malgun Gothic"/>
                <a:cs typeface="Malgun Gothic"/>
                <a:sym typeface="Malgun 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a:ln>
                <a:noFill/>
              </a:ln>
              <a:solidFill>
                <a:srgbClr val="000000"/>
              </a:solidFill>
              <a:effectLst/>
              <a:uLnTx/>
              <a:uFillTx/>
              <a:latin typeface="Malgun Gothic"/>
              <a:ea typeface="Malgun Gothic"/>
              <a:cs typeface="Malgun Gothic"/>
              <a:sym typeface="Malgun Gothic"/>
            </a:endParaRPr>
          </a:p>
        </p:txBody>
      </p:sp>
    </p:spTree>
    <p:extLst>
      <p:ext uri="{BB962C8B-B14F-4D97-AF65-F5344CB8AC3E}">
        <p14:creationId xmlns:p14="http://schemas.microsoft.com/office/powerpoint/2010/main" val="2254697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 name="Google Shape;26;p17"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85618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9"/>
        <p:cNvGrpSpPr/>
        <p:nvPr/>
      </p:nvGrpSpPr>
      <p:grpSpPr>
        <a:xfrm>
          <a:off x="0" y="0"/>
          <a:ext cx="0" cy="0"/>
          <a:chOff x="0" y="0"/>
          <a:chExt cx="0" cy="0"/>
        </a:xfrm>
      </p:grpSpPr>
      <p:sp>
        <p:nvSpPr>
          <p:cNvPr id="80" name="Google Shape;80;p27"/>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67"/>
              </a:spcBef>
              <a:spcAft>
                <a:spcPts val="0"/>
              </a:spcAft>
              <a:buClr>
                <a:schemeClr val="dk1"/>
              </a:buClr>
              <a:buSzPts val="4000"/>
              <a:buFont typeface="Arial"/>
              <a:buNone/>
              <a:defRPr sz="5333"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1" name="Google Shape;81;p27"/>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82" name="Google Shape;82;p27" descr="D:\Fullppt\PNG이미지\모니터.png"/>
          <p:cNvPicPr preferRelativeResize="0"/>
          <p:nvPr/>
        </p:nvPicPr>
        <p:blipFill rotWithShape="1">
          <a:blip r:embed="rId2">
            <a:alphaModFix/>
          </a:blip>
          <a:srcRect/>
          <a:stretch/>
        </p:blipFill>
        <p:spPr>
          <a:xfrm>
            <a:off x="4649258" y="3236980"/>
            <a:ext cx="2893484" cy="2885017"/>
          </a:xfrm>
          <a:prstGeom prst="rect">
            <a:avLst/>
          </a:prstGeom>
          <a:noFill/>
          <a:ln>
            <a:noFill/>
          </a:ln>
        </p:spPr>
      </p:pic>
      <p:sp>
        <p:nvSpPr>
          <p:cNvPr id="83" name="Google Shape;83;p27"/>
          <p:cNvSpPr>
            <a:spLocks noGrp="1"/>
          </p:cNvSpPr>
          <p:nvPr>
            <p:ph type="pic" idx="3"/>
          </p:nvPr>
        </p:nvSpPr>
        <p:spPr>
          <a:xfrm>
            <a:off x="4790354" y="3367577"/>
            <a:ext cx="2626535" cy="1789615"/>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pic>
        <p:nvPicPr>
          <p:cNvPr id="84" name="Google Shape;84;p27" descr="E:\002-KIMS BUSINESS\007-02-Fullslidesppt-Contents\20161206\02-\color-pencil2.png"/>
          <p:cNvPicPr preferRelativeResize="0"/>
          <p:nvPr/>
        </p:nvPicPr>
        <p:blipFill rotWithShape="1">
          <a:blip r:embed="rId3">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9937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6745072" y="626219"/>
            <a:ext cx="5446928" cy="174666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rgbClr val="3F3F3F"/>
              </a:buClr>
              <a:buSzPts val="3600"/>
              <a:buFont typeface="Arial"/>
              <a:buNone/>
              <a:defRPr sz="4800"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body" idx="2"/>
          </p:nvPr>
        </p:nvSpPr>
        <p:spPr>
          <a:xfrm>
            <a:off x="6745072" y="2372883"/>
            <a:ext cx="5446928" cy="384043"/>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8" name="Google Shape;88;p28"/>
          <p:cNvSpPr>
            <a:spLocks noGrp="1"/>
          </p:cNvSpPr>
          <p:nvPr>
            <p:ph type="pic" idx="3"/>
          </p:nvPr>
        </p:nvSpPr>
        <p:spPr>
          <a:xfrm>
            <a:off x="1" y="0"/>
            <a:ext cx="3791744"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89" name="Google Shape;89;p28"/>
          <p:cNvSpPr/>
          <p:nvPr/>
        </p:nvSpPr>
        <p:spPr>
          <a:xfrm>
            <a:off x="3791744" y="0"/>
            <a:ext cx="2329328" cy="6858000"/>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22924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bg>
      <p:bgPr>
        <a:solidFill>
          <a:schemeClr val="accent2"/>
        </a:soli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6745072" y="2546432"/>
            <a:ext cx="5446928" cy="174666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2" name="Google Shape;92;p29"/>
          <p:cNvSpPr>
            <a:spLocks noGrp="1"/>
          </p:cNvSpPr>
          <p:nvPr>
            <p:ph type="pic" idx="2"/>
          </p:nvPr>
        </p:nvSpPr>
        <p:spPr>
          <a:xfrm>
            <a:off x="0" y="0"/>
            <a:ext cx="5999989" cy="3384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93" name="Google Shape;93;p29"/>
          <p:cNvSpPr>
            <a:spLocks noGrp="1"/>
          </p:cNvSpPr>
          <p:nvPr>
            <p:ph type="pic" idx="3"/>
          </p:nvPr>
        </p:nvSpPr>
        <p:spPr>
          <a:xfrm>
            <a:off x="0" y="3474000"/>
            <a:ext cx="5999989" cy="3384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3234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1" name="Shape 94"/>
        <p:cNvGrpSpPr/>
        <p:nvPr/>
      </p:nvGrpSpPr>
      <p:grpSpPr>
        <a:xfrm>
          <a:off x="0" y="0"/>
          <a:ext cx="0" cy="0"/>
          <a:chOff x="0" y="0"/>
          <a:chExt cx="0" cy="0"/>
        </a:xfrm>
      </p:grpSpPr>
      <p:sp>
        <p:nvSpPr>
          <p:cNvPr id="95" name="Google Shape;95;p30"/>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4533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1"/>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80"/>
              </a:spcBef>
              <a:spcAft>
                <a:spcPts val="0"/>
              </a:spcAft>
              <a:buClr>
                <a:srgbClr val="262626"/>
              </a:buClr>
              <a:buSzPts val="4050"/>
              <a:buFont typeface="Arial"/>
              <a:buNone/>
              <a:defRPr sz="5400" b="0" i="0" u="none" strike="noStrike" cap="none">
                <a:solidFill>
                  <a:srgbClr val="262626"/>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0911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0" name="Google Shape;100;p32"/>
          <p:cNvSpPr/>
          <p:nvPr/>
        </p:nvSpPr>
        <p:spPr>
          <a:xfrm>
            <a:off x="472011" y="1508786"/>
            <a:ext cx="3799787" cy="4865561"/>
          </a:xfrm>
          <a:prstGeom prst="roundRect">
            <a:avLst>
              <a:gd name="adj" fmla="val 3968"/>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1" name="Google Shape;101;p32"/>
          <p:cNvSpPr/>
          <p:nvPr/>
        </p:nvSpPr>
        <p:spPr>
          <a:xfrm>
            <a:off x="709243" y="1796667"/>
            <a:ext cx="144693" cy="4320631"/>
          </a:xfrm>
          <a:prstGeom prst="roundRect">
            <a:avLst>
              <a:gd name="adj" fmla="val 50000"/>
            </a:avLst>
          </a:prstGeom>
          <a:solidFill>
            <a:schemeClr val="lt1">
              <a:alpha val="40784"/>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2" name="Google Shape;102;p32"/>
          <p:cNvSpPr/>
          <p:nvPr/>
        </p:nvSpPr>
        <p:spPr>
          <a:xfrm rot="5400000">
            <a:off x="3456857" y="1650935"/>
            <a:ext cx="669775" cy="669775"/>
          </a:xfrm>
          <a:prstGeom prst="halfFrame">
            <a:avLst>
              <a:gd name="adj1" fmla="val 23728"/>
              <a:gd name="adj2" fmla="val 24642"/>
            </a:avLst>
          </a:prstGeom>
          <a:solidFill>
            <a:schemeClr val="lt1">
              <a:alpha val="22745"/>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Tree>
    <p:extLst>
      <p:ext uri="{BB962C8B-B14F-4D97-AF65-F5344CB8AC3E}">
        <p14:creationId xmlns:p14="http://schemas.microsoft.com/office/powerpoint/2010/main" val="358876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325563"/>
          </a:xfrm>
          <a:prstGeom prst="rect">
            <a:avLst/>
          </a:prstGeo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845127" y="1828801"/>
            <a:ext cx="10515600" cy="4351337"/>
          </a:xfrm>
          <a:prstGeom prst="rect">
            <a:avLst/>
          </a:prstGeo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15763BD-F787-48E1-AAA3-DF445FB200FE}" type="datetimeFigureOut">
              <a:rPr lang="bg-BG" smtClean="0"/>
              <a:t>26.10.2022 г.</a:t>
            </a:fld>
            <a:endParaRPr lang="bg-BG"/>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bg-BG"/>
          </a:p>
        </p:txBody>
      </p:sp>
      <p:sp>
        <p:nvSpPr>
          <p:cNvPr id="6" name="Slide Number Placeholder 5"/>
          <p:cNvSpPr>
            <a:spLocks noGrp="1"/>
          </p:cNvSpPr>
          <p:nvPr>
            <p:ph type="sldNum" sz="quarter" idx="12"/>
          </p:nvPr>
        </p:nvSpPr>
        <p:spPr>
          <a:xfrm>
            <a:off x="8617527" y="6356351"/>
            <a:ext cx="2743200" cy="365125"/>
          </a:xfrm>
          <a:prstGeom prst="rect">
            <a:avLst/>
          </a:prstGeom>
        </p:spPr>
        <p:txBody>
          <a:bodyPr/>
          <a:lstStyle/>
          <a:p>
            <a:fld id="{331E82FF-3D4E-4671-BCF2-C5415093BD4F}" type="slidenum">
              <a:rPr lang="bg-BG" smtClean="0"/>
              <a:t>‹nr.›</a:t>
            </a:fld>
            <a:endParaRPr lang="bg-BG"/>
          </a:p>
        </p:txBody>
      </p:sp>
    </p:spTree>
    <p:extLst>
      <p:ext uri="{BB962C8B-B14F-4D97-AF65-F5344CB8AC3E}">
        <p14:creationId xmlns:p14="http://schemas.microsoft.com/office/powerpoint/2010/main" val="2242721379"/>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609600" y="6356352"/>
            <a:ext cx="2844800" cy="365125"/>
          </a:xfrm>
          <a:prstGeom prst="rect">
            <a:avLst/>
          </a:prstGeom>
        </p:spPr>
        <p:txBody>
          <a:bodyPr/>
          <a:lstStyle/>
          <a:p>
            <a:pPr>
              <a:defRPr/>
            </a:pPr>
            <a:fld id="{6934C909-88A0-4162-AE5E-829F79E9C12B}" type="datetimeFigureOut">
              <a:rPr lang="en-US" smtClean="0"/>
              <a:pPr>
                <a:defRPr/>
              </a:pPr>
              <a:t>10/26/2022</a:t>
            </a:fld>
            <a:endParaRPr lang="en-US"/>
          </a:p>
        </p:txBody>
      </p:sp>
      <p:sp>
        <p:nvSpPr>
          <p:cNvPr id="3" name="Контейнер за долния колонтитул 2"/>
          <p:cNvSpPr>
            <a:spLocks noGrp="1"/>
          </p:cNvSpPr>
          <p:nvPr>
            <p:ph type="ftr" sz="quarter" idx="11"/>
          </p:nvPr>
        </p:nvSpPr>
        <p:spPr>
          <a:xfrm>
            <a:off x="4165600" y="6356352"/>
            <a:ext cx="3860800" cy="365125"/>
          </a:xfrm>
          <a:prstGeom prst="rect">
            <a:avLst/>
          </a:prstGeom>
        </p:spPr>
        <p:txBody>
          <a:bodyPr/>
          <a:lstStyle/>
          <a:p>
            <a:pPr>
              <a:defRPr/>
            </a:pPr>
            <a:endParaRPr lang="en-US"/>
          </a:p>
        </p:txBody>
      </p:sp>
      <p:sp>
        <p:nvSpPr>
          <p:cNvPr id="4" name="Контейнер за номер на слайда 3"/>
          <p:cNvSpPr>
            <a:spLocks noGrp="1"/>
          </p:cNvSpPr>
          <p:nvPr>
            <p:ph type="sldNum" sz="quarter" idx="12"/>
          </p:nvPr>
        </p:nvSpPr>
        <p:spPr>
          <a:xfrm>
            <a:off x="8737600" y="6356352"/>
            <a:ext cx="2844800" cy="365125"/>
          </a:xfrm>
          <a:prstGeom prst="rect">
            <a:avLst/>
          </a:prstGeom>
        </p:spPr>
        <p:txBody>
          <a:bodyPr/>
          <a:lstStyle/>
          <a:p>
            <a:pPr>
              <a:defRPr/>
            </a:pPr>
            <a:fld id="{6D50EEDD-BC57-4F74-8438-A4282BE47D7A}" type="slidenum">
              <a:rPr lang="en-US" smtClean="0"/>
              <a:pPr>
                <a:defRPr/>
              </a:pPr>
              <a:t>‹nr.›</a:t>
            </a:fld>
            <a:endParaRPr lang="en-US"/>
          </a:p>
        </p:txBody>
      </p:sp>
    </p:spTree>
    <p:extLst>
      <p:ext uri="{BB962C8B-B14F-4D97-AF65-F5344CB8AC3E}">
        <p14:creationId xmlns:p14="http://schemas.microsoft.com/office/powerpoint/2010/main" val="1696871764"/>
      </p:ext>
    </p:extLst>
  </p:cSld>
  <p:clrMapOvr>
    <a:masterClrMapping/>
  </p:clrMapOvr>
  <p:transition spd="slow">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3940048"/>
            <a:ext cx="12192000" cy="2917952"/>
          </a:xfrm>
          <a:prstGeom prst="rect">
            <a:avLst/>
          </a:prstGeom>
          <a:solidFill>
            <a:schemeClr val="lt1"/>
          </a:solidFill>
          <a:ln>
            <a:noFill/>
          </a:ln>
        </p:spPr>
      </p:pic>
      <p:sp>
        <p:nvSpPr>
          <p:cNvPr id="12" name="Google Shape;12;p13"/>
          <p:cNvSpPr txBox="1">
            <a:spLocks noGrp="1"/>
          </p:cNvSpPr>
          <p:nvPr>
            <p:ph type="body" idx="1"/>
          </p:nvPr>
        </p:nvSpPr>
        <p:spPr>
          <a:xfrm>
            <a:off x="0" y="1087632"/>
            <a:ext cx="12192000" cy="782619"/>
          </a:xfrm>
          <a:prstGeom prst="rect">
            <a:avLst/>
          </a:prstGeom>
          <a:noFill/>
          <a:ln>
            <a:noFill/>
          </a:ln>
        </p:spPr>
        <p:txBody>
          <a:bodyPr spcFirstLastPara="1" wrap="square" lIns="91425" tIns="45700" rIns="91425" bIns="45700" anchor="ctr" anchorCtr="0">
            <a:noAutofit/>
          </a:bodyPr>
          <a:lstStyle>
            <a:lvl1pPr marL="609585" marR="0" lvl="0" indent="-304792" algn="ctr" rtl="0">
              <a:lnSpc>
                <a:spcPct val="100000"/>
              </a:lnSpc>
              <a:spcBef>
                <a:spcPts val="960"/>
              </a:spcBef>
              <a:spcAft>
                <a:spcPts val="0"/>
              </a:spcAft>
              <a:buClr>
                <a:schemeClr val="accent3"/>
              </a:buClr>
              <a:buSzPts val="3600"/>
              <a:buFont typeface="Arial"/>
              <a:buNone/>
              <a:defRPr sz="4800" b="1"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97" y="187025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accent3"/>
              </a:buClr>
              <a:buSzPts val="1400"/>
              <a:buFont typeface="Arial"/>
              <a:buNone/>
              <a:defRPr sz="1867"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214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
        <p:cNvGrpSpPr/>
        <p:nvPr/>
      </p:nvGrpSpPr>
      <p:grpSpPr>
        <a:xfrm>
          <a:off x="0" y="0"/>
          <a:ext cx="0" cy="0"/>
          <a:chOff x="0" y="0"/>
          <a:chExt cx="0" cy="0"/>
        </a:xfrm>
      </p:grpSpPr>
      <p:sp>
        <p:nvSpPr>
          <p:cNvPr id="33" name="Google Shape;33;p19"/>
          <p:cNvSpPr/>
          <p:nvPr/>
        </p:nvSpPr>
        <p:spPr>
          <a:xfrm>
            <a:off x="5088809" y="3352278"/>
            <a:ext cx="1728193" cy="3530996"/>
          </a:xfrm>
          <a:custGeom>
            <a:avLst/>
            <a:gdLst/>
            <a:ahLst/>
            <a:cxnLst/>
            <a:rect l="l" t="t" r="r" b="b"/>
            <a:pathLst>
              <a:path w="3292922" h="6728001" extrusionOk="0">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rgbClr val="BFBFBF">
              <a:alpha val="69803"/>
            </a:srgb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4" name="Google Shape;34;p1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6" name="Google Shape;36;p19"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328979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Basic Layout">
  <p:cSld name="7_Basic Layout">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20"/>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0485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asic Layout">
  <p:cSld name="3_Basic Layout">
    <p:bg>
      <p:bgPr>
        <a:solidFill>
          <a:schemeClr val="accent3"/>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67"/>
              </a:spcBef>
              <a:spcAft>
                <a:spcPts val="0"/>
              </a:spcAft>
              <a:buClr>
                <a:schemeClr val="lt1"/>
              </a:buClr>
              <a:buSzPts val="4000"/>
              <a:buFont typeface="Arial"/>
              <a:buNone/>
              <a:defRPr sz="5333"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3" name="Google Shape;43;p21"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245848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44"/>
        <p:cNvGrpSpPr/>
        <p:nvPr/>
      </p:nvGrpSpPr>
      <p:grpSpPr>
        <a:xfrm>
          <a:off x="0" y="0"/>
          <a:ext cx="0" cy="0"/>
          <a:chOff x="0" y="0"/>
          <a:chExt cx="0" cy="0"/>
        </a:xfrm>
      </p:grpSpPr>
      <p:sp>
        <p:nvSpPr>
          <p:cNvPr id="45" name="Google Shape;45;p22"/>
          <p:cNvSpPr/>
          <p:nvPr/>
        </p:nvSpPr>
        <p:spPr>
          <a:xfrm>
            <a:off x="0" y="4389107"/>
            <a:ext cx="12192000" cy="246889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6" name="Google Shape;46;p22"/>
          <p:cNvSpPr txBox="1">
            <a:spLocks noGrp="1"/>
          </p:cNvSpPr>
          <p:nvPr>
            <p:ph type="body" idx="1"/>
          </p:nvPr>
        </p:nvSpPr>
        <p:spPr>
          <a:xfrm>
            <a:off x="719403" y="4838133"/>
            <a:ext cx="4153583" cy="157084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278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1" name="Shape 47"/>
        <p:cNvGrpSpPr/>
        <p:nvPr/>
      </p:nvGrpSpPr>
      <p:grpSpPr>
        <a:xfrm>
          <a:off x="0" y="0"/>
          <a:ext cx="0" cy="0"/>
          <a:chOff x="0" y="0"/>
          <a:chExt cx="0" cy="0"/>
        </a:xfrm>
      </p:grpSpPr>
      <p:sp>
        <p:nvSpPr>
          <p:cNvPr id="48" name="Google Shape;48;p23"/>
          <p:cNvSpPr>
            <a:spLocks noGrp="1"/>
          </p:cNvSpPr>
          <p:nvPr>
            <p:ph type="pic" idx="2"/>
          </p:nvPr>
        </p:nvSpPr>
        <p:spPr>
          <a:xfrm>
            <a:off x="649610" y="1678931"/>
            <a:ext cx="3167743" cy="4555069"/>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body" idx="3"/>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 name="Google Shape;51;p23"/>
          <p:cNvSpPr>
            <a:spLocks noGrp="1"/>
          </p:cNvSpPr>
          <p:nvPr>
            <p:ph type="pic" idx="4"/>
          </p:nvPr>
        </p:nvSpPr>
        <p:spPr>
          <a:xfrm>
            <a:off x="4022495"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2" name="Google Shape;52;p23"/>
          <p:cNvSpPr>
            <a:spLocks noGrp="1"/>
          </p:cNvSpPr>
          <p:nvPr>
            <p:ph type="pic" idx="5"/>
          </p:nvPr>
        </p:nvSpPr>
        <p:spPr>
          <a:xfrm>
            <a:off x="6595552"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3" name="Google Shape;53;p23"/>
          <p:cNvSpPr>
            <a:spLocks noGrp="1"/>
          </p:cNvSpPr>
          <p:nvPr>
            <p:ph type="pic" idx="6"/>
          </p:nvPr>
        </p:nvSpPr>
        <p:spPr>
          <a:xfrm>
            <a:off x="9168608"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4" name="Google Shape;54;p23"/>
          <p:cNvSpPr/>
          <p:nvPr/>
        </p:nvSpPr>
        <p:spPr>
          <a:xfrm>
            <a:off x="4022495" y="4965171"/>
            <a:ext cx="2400000" cy="1268829"/>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5" name="Google Shape;55;p23"/>
          <p:cNvSpPr/>
          <p:nvPr/>
        </p:nvSpPr>
        <p:spPr>
          <a:xfrm>
            <a:off x="6595552" y="4965171"/>
            <a:ext cx="2400000" cy="1268829"/>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6" name="Google Shape;56;p23"/>
          <p:cNvSpPr/>
          <p:nvPr/>
        </p:nvSpPr>
        <p:spPr>
          <a:xfrm>
            <a:off x="9168608" y="4965171"/>
            <a:ext cx="2400000" cy="1268829"/>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413366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3"/>
          </p:nvPr>
        </p:nvSpPr>
        <p:spPr>
          <a:xfrm>
            <a:off x="4856142" y="1699523"/>
            <a:ext cx="2649569"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4"/>
          </p:nvPr>
        </p:nvSpPr>
        <p:spPr>
          <a:xfrm>
            <a:off x="7505083" y="1699523"/>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5"/>
          </p:nvPr>
        </p:nvSpPr>
        <p:spPr>
          <a:xfrm>
            <a:off x="9847693" y="1699523"/>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6"/>
          </p:nvPr>
        </p:nvSpPr>
        <p:spPr>
          <a:xfrm>
            <a:off x="4851280" y="3952861"/>
            <a:ext cx="2649569"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7"/>
          </p:nvPr>
        </p:nvSpPr>
        <p:spPr>
          <a:xfrm>
            <a:off x="7500220" y="3952861"/>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8"/>
          </p:nvPr>
        </p:nvSpPr>
        <p:spPr>
          <a:xfrm>
            <a:off x="9842831" y="3952861"/>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6" name="Google Shape;66;p24"/>
          <p:cNvSpPr/>
          <p:nvPr/>
        </p:nvSpPr>
        <p:spPr>
          <a:xfrm>
            <a:off x="1" y="1696861"/>
            <a:ext cx="4859363" cy="4512000"/>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242834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25"/>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25"/>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 name="Google Shape;70;p25"/>
          <p:cNvSpPr>
            <a:spLocks noGrp="1"/>
          </p:cNvSpPr>
          <p:nvPr>
            <p:ph type="pic" idx="3"/>
          </p:nvPr>
        </p:nvSpPr>
        <p:spPr>
          <a:xfrm>
            <a:off x="6576053" y="1652733"/>
            <a:ext cx="4991945" cy="4581267"/>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6487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6"/>
          <p:cNvSpPr/>
          <p:nvPr/>
        </p:nvSpPr>
        <p:spPr>
          <a:xfrm>
            <a:off x="0" y="0"/>
            <a:ext cx="12192000" cy="6858000"/>
          </a:xfrm>
          <a:prstGeom prst="rect">
            <a:avLst/>
          </a:prstGeom>
          <a:solidFill>
            <a:schemeClr val="lt1">
              <a:alpha val="75686"/>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3" name="Google Shape;73;p26"/>
          <p:cNvSpPr/>
          <p:nvPr/>
        </p:nvSpPr>
        <p:spPr>
          <a:xfrm>
            <a:off x="0" y="0"/>
            <a:ext cx="12192000" cy="1316765"/>
          </a:xfrm>
          <a:prstGeom prst="rect">
            <a:avLst/>
          </a:prstGeom>
          <a:solidFill>
            <a:schemeClr val="lt1">
              <a:alpha val="69803"/>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4" name="Google Shape;74;p26"/>
          <p:cNvSpPr txBox="1">
            <a:spLocks noGrp="1"/>
          </p:cNvSpPr>
          <p:nvPr>
            <p:ph type="body" idx="1"/>
          </p:nvPr>
        </p:nvSpPr>
        <p:spPr>
          <a:xfrm>
            <a:off x="0" y="68627"/>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body" idx="2"/>
          </p:nvPr>
        </p:nvSpPr>
        <p:spPr>
          <a:xfrm>
            <a:off x="0" y="836712"/>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6" name="Google Shape;76;p26"/>
          <p:cNvSpPr/>
          <p:nvPr/>
        </p:nvSpPr>
        <p:spPr>
          <a:xfrm>
            <a:off x="0" y="3717032"/>
            <a:ext cx="12192000" cy="246889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77" name="Google Shape;77;p26"/>
          <p:cNvPicPr preferRelativeResize="0"/>
          <p:nvPr/>
        </p:nvPicPr>
        <p:blipFill rotWithShape="1">
          <a:blip r:embed="rId3">
            <a:alphaModFix/>
          </a:blip>
          <a:srcRect/>
          <a:stretch/>
        </p:blipFill>
        <p:spPr>
          <a:xfrm>
            <a:off x="3129600" y="1652733"/>
            <a:ext cx="5560851" cy="3047000"/>
          </a:xfrm>
          <a:prstGeom prst="rect">
            <a:avLst/>
          </a:prstGeom>
          <a:noFill/>
          <a:ln>
            <a:noFill/>
          </a:ln>
        </p:spPr>
      </p:pic>
      <p:sp>
        <p:nvSpPr>
          <p:cNvPr id="78" name="Google Shape;78;p26"/>
          <p:cNvSpPr>
            <a:spLocks noGrp="1"/>
          </p:cNvSpPr>
          <p:nvPr>
            <p:ph type="pic" idx="3"/>
          </p:nvPr>
        </p:nvSpPr>
        <p:spPr>
          <a:xfrm>
            <a:off x="4072262" y="1796819"/>
            <a:ext cx="3690423" cy="2400267"/>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2713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170434409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body" idx="1"/>
          </p:nvPr>
        </p:nvSpPr>
        <p:spPr>
          <a:xfrm>
            <a:off x="178419" y="1052497"/>
            <a:ext cx="11736039" cy="3328695"/>
          </a:xfrm>
          <a:prstGeom prst="rect">
            <a:avLst/>
          </a:prstGeom>
          <a:noFill/>
          <a:ln>
            <a:noFill/>
          </a:ln>
        </p:spPr>
        <p:txBody>
          <a:bodyPr spcFirstLastPara="1" wrap="square" lIns="121900" tIns="60933" rIns="121900" bIns="60933" anchor="ctr" anchorCtr="0">
            <a:noAutofit/>
          </a:bodyPr>
          <a:lstStyle/>
          <a:p>
            <a:pPr marL="374217" marR="449569" indent="374217">
              <a:spcBef>
                <a:spcPts val="0"/>
              </a:spcBef>
            </a:pPr>
            <a:endParaRPr lang="en-US"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2667" dirty="0" err="1">
                <a:latin typeface="Tahoma" panose="020B0604030504040204" pitchFamily="34" charset="0"/>
                <a:ea typeface="Tahoma" panose="020B0604030504040204" pitchFamily="34" charset="0"/>
                <a:cs typeface="Tahoma" panose="020B0604030504040204" pitchFamily="34" charset="0"/>
              </a:rPr>
              <a:t>TEACHmi</a:t>
            </a:r>
            <a:r>
              <a:rPr lang="en-US" sz="2667" dirty="0">
                <a:latin typeface="Tahoma" panose="020B0604030504040204" pitchFamily="34" charset="0"/>
                <a:ea typeface="Tahoma" panose="020B0604030504040204" pitchFamily="34" charset="0"/>
                <a:cs typeface="Tahoma" panose="020B0604030504040204" pitchFamily="34" charset="0"/>
              </a:rPr>
              <a:t> -VOORBEREIDING VAN LEERKRACHTEN VOOR </a:t>
            </a: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2667" dirty="0">
                <a:latin typeface="Tahoma" panose="020B0604030504040204" pitchFamily="34" charset="0"/>
                <a:ea typeface="Tahoma" panose="020B0604030504040204" pitchFamily="34" charset="0"/>
                <a:cs typeface="Tahoma" panose="020B0604030504040204" pitchFamily="34" charset="0"/>
              </a:rPr>
              <a:t>INCLUSIE IN MULTICULTURELE SCHOLEN</a:t>
            </a: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1600" dirty="0">
                <a:latin typeface="Tahoma" panose="020B0604030504040204" pitchFamily="34" charset="0"/>
                <a:ea typeface="Tahoma" panose="020B0604030504040204" pitchFamily="34" charset="0"/>
                <a:cs typeface="Tahoma" panose="020B0604030504040204" pitchFamily="34" charset="0"/>
              </a:rPr>
              <a:t>PROJECTNUMMER - 612216-EPP-1-2019-1-EL-EPPKA3-IPI-SOC-IN OVEREENKOMSTNUMMER - 612216</a:t>
            </a:r>
            <a:endParaRPr lang="bg-BG" sz="1600" dirty="0">
              <a:latin typeface="Tahoma" panose="020B0604030504040204" pitchFamily="34" charset="0"/>
              <a:ea typeface="Tahoma" panose="020B0604030504040204" pitchFamily="34" charset="0"/>
              <a:cs typeface="Tahoma" panose="020B0604030504040204" pitchFamily="34" charset="0"/>
            </a:endParaRPr>
          </a:p>
        </p:txBody>
      </p:sp>
      <p:pic>
        <p:nvPicPr>
          <p:cNvPr id="113" name="Google Shape;113;p1" descr="C:\Users\UserA\Documents\ERASMUS+\2019\APPROVED PROJECTS\TEACHMI 2019\logosbeneficaireserasmusright_en.jpg"/>
          <p:cNvPicPr preferRelativeResize="0"/>
          <p:nvPr/>
        </p:nvPicPr>
        <p:blipFill rotWithShape="1">
          <a:blip r:embed="rId3">
            <a:alphaModFix/>
          </a:blip>
          <a:srcRect/>
          <a:stretch/>
        </p:blipFill>
        <p:spPr>
          <a:xfrm>
            <a:off x="47328" y="88064"/>
            <a:ext cx="3647449" cy="748649"/>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6672064" y="260648"/>
            <a:ext cx="4978541" cy="791849"/>
          </a:xfrm>
          <a:prstGeom prst="rect">
            <a:avLst/>
          </a:prstGeom>
          <a:noFill/>
          <a:ln>
            <a:noFill/>
          </a:ln>
        </p:spPr>
      </p:pic>
      <p:pic>
        <p:nvPicPr>
          <p:cNvPr id="116" name="Google Shape;116;p1"/>
          <p:cNvPicPr preferRelativeResize="0"/>
          <p:nvPr/>
        </p:nvPicPr>
        <p:blipFill rotWithShape="1">
          <a:blip r:embed="rId5">
            <a:alphaModFix/>
          </a:blip>
          <a:srcRect/>
          <a:stretch/>
        </p:blipFill>
        <p:spPr>
          <a:xfrm>
            <a:off x="4943873" y="416097"/>
            <a:ext cx="1511300" cy="50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77765"/>
            <a:ext cx="12177131" cy="822121"/>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Specifieke strategieën, die actief leren en positief gedrag in de inclusieve multiculturele klas stimuleren</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121069" y="1111995"/>
            <a:ext cx="11557975" cy="4916272"/>
          </a:xfrm>
        </p:spPr>
        <p:txBody>
          <a:bodyPr/>
          <a:lstStyle/>
          <a:p>
            <a:pPr marL="380990" indent="-38099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De aandacht richten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Dit gebeurt door betekenis te geven aan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activiteiten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en de ervaringen van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leerlingen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en door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duidelijke uitleg over gevolgen en oorzaken. </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Font typeface="Arial" panose="020B0604020202020204" pitchFamily="34" charset="0"/>
              <a:buChar char="•"/>
            </a:pPr>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Heroriënteren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Het is een verandering in de activiteit van de leerlingen, gericht op een andere activiteit met middelen die het bewustzijn van de reden voor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heroriëntering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kunnen veroorzaken.</a:t>
            </a:r>
          </a:p>
          <a:p>
            <a:pPr marL="380990" indent="-380990" algn="just">
              <a:buFont typeface="Arial" panose="020B0604020202020204" pitchFamily="34" charset="0"/>
              <a:buChar char="•"/>
            </a:pPr>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Onderhandelen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Het is een afspraak tussen de leraar en een individuele leerling of meerdere leerlingen over het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uitvoeren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of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zich</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onthouden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bepaalde handelingen, procedures, plichten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consequenties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gedurende een door beide partijen vastgestelde periode. Het is een doeltreffende techniek om ongewenst gedrag te voorkomen.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Negeren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Systematisch en demonstratief negeren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ongewenst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gedrag van leerlingen.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Stimuleren van bepaalde groepsdynamische processen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Het kan gaan om het tonen van aandacht voor een bepaalde leerling, het organiseren van situaties die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voorkomen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dat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vooroordelen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worden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opgeroepen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enz</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80990" indent="-38099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Ontwikkeling van gedragsnormen -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individuele normen,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klasafspraken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regels voor het verloop van individuele activiteiten of evenementen.</a:t>
            </a: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3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77765"/>
            <a:ext cx="12192000" cy="512483"/>
          </a:xfrm>
        </p:spPr>
        <p:txBody>
          <a:bodyPr/>
          <a:lstStyle/>
          <a:p>
            <a:pPr marL="0" indent="0"/>
            <a:r>
              <a:rPr lang="en-US" sz="2133" b="1" dirty="0">
                <a:latin typeface="Tahoma" panose="020B0604030504040204" pitchFamily="34" charset="0"/>
                <a:ea typeface="Tahoma" panose="020B0604030504040204" pitchFamily="34" charset="0"/>
                <a:cs typeface="Tahoma" panose="020B0604030504040204" pitchFamily="34" charset="0"/>
              </a:rPr>
              <a:t>Conflictbeheersing in een inclusieve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232227" y="757694"/>
            <a:ext cx="11572727" cy="1313012"/>
          </a:xfrm>
        </p:spPr>
        <p:txBody>
          <a:bodyPr/>
          <a:lstStyle/>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Conflicten - een integraal onderdeel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relaties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in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publieke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ruimte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Zij worden gedefinieerd als een conflict van onverenigbare belangen, dat zich uit in vijandige handelingen van verbale en non-verbale aard.</a:t>
            </a: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multiculturele klas, als een plaats waar verschillende culturen en verschillende soorten wereldbeelden elkaar ontmoeten, is een natuurlijke ruimte waar vaak conflicten ontstaan..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 name="Текстов контейнер 2"/>
          <p:cNvSpPr txBox="1">
            <a:spLocks/>
          </p:cNvSpPr>
          <p:nvPr/>
        </p:nvSpPr>
        <p:spPr>
          <a:xfrm>
            <a:off x="1915888" y="4494592"/>
            <a:ext cx="6599161" cy="1398209"/>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1219170">
              <a:spcBef>
                <a:spcPts val="373"/>
              </a:spcBef>
            </a:pP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26521595"/>
              </p:ext>
            </p:extLst>
          </p:nvPr>
        </p:nvGraphicFramePr>
        <p:xfrm>
          <a:off x="387049" y="2286000"/>
          <a:ext cx="11456608" cy="4977437"/>
        </p:xfrm>
        <a:graphic>
          <a:graphicData uri="http://schemas.openxmlformats.org/drawingml/2006/table">
            <a:tbl>
              <a:tblPr firstRow="1" bandRow="1">
                <a:tableStyleId>{72833802-FEF1-4C79-8D5D-14CF1EAF98D9}</a:tableStyleId>
              </a:tblPr>
              <a:tblGrid>
                <a:gridCol w="2177141">
                  <a:extLst>
                    <a:ext uri="{9D8B030D-6E8A-4147-A177-3AD203B41FA5}">
                      <a16:colId xmlns:a16="http://schemas.microsoft.com/office/drawing/2014/main" val="20000"/>
                    </a:ext>
                  </a:extLst>
                </a:gridCol>
                <a:gridCol w="4489752">
                  <a:extLst>
                    <a:ext uri="{9D8B030D-6E8A-4147-A177-3AD203B41FA5}">
                      <a16:colId xmlns:a16="http://schemas.microsoft.com/office/drawing/2014/main" val="20001"/>
                    </a:ext>
                  </a:extLst>
                </a:gridCol>
                <a:gridCol w="4789715">
                  <a:extLst>
                    <a:ext uri="{9D8B030D-6E8A-4147-A177-3AD203B41FA5}">
                      <a16:colId xmlns:a16="http://schemas.microsoft.com/office/drawing/2014/main" val="20002"/>
                    </a:ext>
                  </a:extLst>
                </a:gridCol>
              </a:tblGrid>
              <a:tr h="424488">
                <a:tc gridSpan="3">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SOORTEN CONFLICTEN</a:t>
                      </a:r>
                      <a:endParaRPr lang="bg-BG" sz="250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hMerge="1">
                  <a:txBody>
                    <a:bodyPr/>
                    <a:lstStyle/>
                    <a:p>
                      <a:endParaRPr lang="bg-BG" dirty="0"/>
                    </a:p>
                  </a:txBody>
                  <a:tcPr/>
                </a:tc>
                <a:tc hMerge="1">
                  <a:txBody>
                    <a:bodyPr/>
                    <a:lstStyle/>
                    <a:p>
                      <a:pPr algn="ctr"/>
                      <a:endParaRPr lang="bg-BG" dirty="0"/>
                    </a:p>
                  </a:txBody>
                  <a:tcPr/>
                </a:tc>
                <a:extLst>
                  <a:ext uri="{0D108BD9-81ED-4DB2-BD59-A6C34878D82A}">
                    <a16:rowId xmlns:a16="http://schemas.microsoft.com/office/drawing/2014/main" val="10000"/>
                  </a:ext>
                </a:extLst>
              </a:tr>
              <a:tr h="1816331">
                <a:tc>
                  <a:txBody>
                    <a:bodyPr/>
                    <a:lstStyle/>
                    <a:p>
                      <a:endParaRPr lang="en-US" sz="25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sz="1800" b="1" dirty="0">
                          <a:solidFill>
                            <a:schemeClr val="accent2"/>
                          </a:solidFill>
                          <a:latin typeface="Tahoma" panose="020B0604030504040204" pitchFamily="34" charset="0"/>
                          <a:ea typeface="Tahoma" panose="020B0604030504040204" pitchFamily="34" charset="0"/>
                          <a:cs typeface="Tahoma" panose="020B0604030504040204" pitchFamily="34" charset="0"/>
                        </a:rPr>
                        <a:t>Positioneel</a:t>
                      </a:r>
                      <a:endParaRPr lang="bg-BG" sz="1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algn="just"/>
                      <a:r>
                        <a:rPr lang="en-US" sz="1800" noProof="0" dirty="0">
                          <a:latin typeface="Tahoma" panose="020B0604030504040204" pitchFamily="34" charset="0"/>
                          <a:ea typeface="Tahoma" panose="020B0604030504040204" pitchFamily="34" charset="0"/>
                          <a:cs typeface="Tahoma" panose="020B0604030504040204" pitchFamily="34" charset="0"/>
                        </a:rPr>
                        <a:t>Ten minste één van de partijen of beide partijen verdedigen actief hun belangen, </a:t>
                      </a:r>
                      <a:r>
                        <a:rPr lang="en-US" sz="1800" noProof="0" dirty="0" err="1">
                          <a:latin typeface="Tahoma" panose="020B0604030504040204" pitchFamily="34" charset="0"/>
                          <a:ea typeface="Tahoma" panose="020B0604030504040204" pitchFamily="34" charset="0"/>
                          <a:cs typeface="Tahoma" panose="020B0604030504040204" pitchFamily="34" charset="0"/>
                        </a:rPr>
                        <a:t>uiten</a:t>
                      </a:r>
                      <a:r>
                        <a:rPr lang="en-US" sz="1800" noProof="0" dirty="0">
                          <a:latin typeface="Tahoma" panose="020B0604030504040204" pitchFamily="34" charset="0"/>
                          <a:ea typeface="Tahoma" panose="020B0604030504040204" pitchFamily="34" charset="0"/>
                          <a:cs typeface="Tahoma" panose="020B0604030504040204" pitchFamily="34" charset="0"/>
                        </a:rPr>
                        <a:t> hun standpunten vanaf het begin en verdedigen deze met klem tot het einde.</a:t>
                      </a:r>
                      <a:endParaRPr lang="bg-BG" sz="180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marL="285750" indent="-285750">
                        <a:buFont typeface="Arial" panose="020B0604020202020204" pitchFamily="34" charset="0"/>
                        <a:buChar char="•"/>
                      </a:pPr>
                      <a:r>
                        <a:rPr lang="en-US" sz="1800" noProof="0" dirty="0">
                          <a:latin typeface="Tahoma" panose="020B0604030504040204" pitchFamily="34" charset="0"/>
                          <a:ea typeface="Tahoma" panose="020B0604030504040204" pitchFamily="34" charset="0"/>
                          <a:cs typeface="Tahoma" panose="020B0604030504040204" pitchFamily="34" charset="0"/>
                        </a:rPr>
                        <a:t>relaties verslechteren</a:t>
                      </a:r>
                    </a:p>
                    <a:p>
                      <a:pPr marL="285750" indent="-285750">
                        <a:buFont typeface="Arial" panose="020B0604020202020204" pitchFamily="34" charset="0"/>
                        <a:buChar char="•"/>
                      </a:pPr>
                      <a:r>
                        <a:rPr lang="en-US" sz="1800" noProof="0" dirty="0" err="1">
                          <a:latin typeface="Tahoma" panose="020B0604030504040204" pitchFamily="34" charset="0"/>
                          <a:ea typeface="Tahoma" panose="020B0604030504040204" pitchFamily="34" charset="0"/>
                          <a:cs typeface="Tahoma" panose="020B0604030504040204" pitchFamily="34" charset="0"/>
                        </a:rPr>
                        <a:t>Posities</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polariseren</a:t>
                      </a:r>
                      <a:endParaRPr lang="en-US" sz="1800" noProof="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800" noProof="0" dirty="0" err="1">
                          <a:latin typeface="Tahoma" panose="020B0604030504040204" pitchFamily="34" charset="0"/>
                          <a:ea typeface="Tahoma" panose="020B0604030504040204" pitchFamily="34" charset="0"/>
                          <a:cs typeface="Tahoma" panose="020B0604030504040204" pitchFamily="34" charset="0"/>
                        </a:rPr>
                        <a:t>Belangen</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worden</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niet</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goed</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genoeg</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bekend</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gemaakt</a:t>
                      </a:r>
                      <a:endParaRPr lang="en-US" sz="1800" noProof="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800" noProof="0" dirty="0" err="1">
                          <a:latin typeface="Tahoma" panose="020B0604030504040204" pitchFamily="34" charset="0"/>
                          <a:ea typeface="Tahoma" panose="020B0604030504040204" pitchFamily="34" charset="0"/>
                          <a:cs typeface="Tahoma" panose="020B0604030504040204" pitchFamily="34" charset="0"/>
                        </a:rPr>
                        <a:t>Uitsluiten</a:t>
                      </a:r>
                      <a:r>
                        <a:rPr lang="en-US" sz="1800" noProof="0" dirty="0">
                          <a:latin typeface="Tahoma" panose="020B0604030504040204" pitchFamily="34" charset="0"/>
                          <a:ea typeface="Tahoma" panose="020B0604030504040204" pitchFamily="34" charset="0"/>
                          <a:cs typeface="Tahoma" panose="020B0604030504040204" pitchFamily="34" charset="0"/>
                        </a:rPr>
                        <a:t> van </a:t>
                      </a:r>
                      <a:r>
                        <a:rPr lang="en-US" sz="1800" noProof="0" dirty="0" err="1">
                          <a:latin typeface="Tahoma" panose="020B0604030504040204" pitchFamily="34" charset="0"/>
                          <a:ea typeface="Tahoma" panose="020B0604030504040204" pitchFamily="34" charset="0"/>
                          <a:cs typeface="Tahoma" panose="020B0604030504040204" pitchFamily="34" charset="0"/>
                        </a:rPr>
                        <a:t>mogelijkheden</a:t>
                      </a:r>
                      <a:r>
                        <a:rPr lang="en-US" sz="1800" noProof="0" dirty="0">
                          <a:latin typeface="Tahoma" panose="020B0604030504040204" pitchFamily="34" charset="0"/>
                          <a:ea typeface="Tahoma" panose="020B0604030504040204" pitchFamily="34" charset="0"/>
                          <a:cs typeface="Tahoma" panose="020B0604030504040204" pitchFamily="34" charset="0"/>
                        </a:rPr>
                        <a:t> en </a:t>
                      </a:r>
                      <a:r>
                        <a:rPr lang="en-US" sz="1800" noProof="0" dirty="0" err="1">
                          <a:latin typeface="Tahoma" panose="020B0604030504040204" pitchFamily="34" charset="0"/>
                          <a:ea typeface="Tahoma" panose="020B0604030504040204" pitchFamily="34" charset="0"/>
                          <a:cs typeface="Tahoma" panose="020B0604030504040204" pitchFamily="34" charset="0"/>
                        </a:rPr>
                        <a:t>alternatieve</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oplossingen</a:t>
                      </a:r>
                      <a:endParaRPr lang="en-US" sz="180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1"/>
                  </a:ext>
                </a:extLst>
              </a:tr>
              <a:tr h="2658186">
                <a:tc>
                  <a:txBody>
                    <a:bodyPr/>
                    <a:lstStyle/>
                    <a:p>
                      <a:endParaRPr lang="en-US" sz="25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sz="1800" b="1" dirty="0">
                          <a:solidFill>
                            <a:schemeClr val="accent2"/>
                          </a:solidFill>
                          <a:latin typeface="Tahoma" panose="020B0604030504040204" pitchFamily="34" charset="0"/>
                          <a:ea typeface="Tahoma" panose="020B0604030504040204" pitchFamily="34" charset="0"/>
                          <a:cs typeface="Tahoma" panose="020B0604030504040204" pitchFamily="34" charset="0"/>
                        </a:rPr>
                        <a:t>Constructief</a:t>
                      </a:r>
                      <a:endParaRPr lang="bg-BG" sz="1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algn="just"/>
                      <a:r>
                        <a:rPr lang="en-US" sz="1800" noProof="0" dirty="0">
                          <a:latin typeface="Tahoma" panose="020B0604030504040204" pitchFamily="34" charset="0"/>
                          <a:ea typeface="Tahoma" panose="020B0604030504040204" pitchFamily="34" charset="0"/>
                          <a:cs typeface="Tahoma" panose="020B0604030504040204" pitchFamily="34" charset="0"/>
                        </a:rPr>
                        <a:t>Men wil rekening houden met de belangen van de verschillende partijen in het conflict en is bereid te onderhandelen en compromissen te sluiten.</a:t>
                      </a:r>
                      <a:endParaRPr lang="bg-BG" sz="180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marL="285750" indent="-285750">
                        <a:buFont typeface="Arial" panose="020B0604020202020204" pitchFamily="34" charset="0"/>
                        <a:buChar char="•"/>
                      </a:pPr>
                      <a:r>
                        <a:rPr lang="en-US" sz="1800" noProof="0" dirty="0">
                          <a:latin typeface="Tahoma" panose="020B0604030504040204" pitchFamily="34" charset="0"/>
                          <a:ea typeface="Tahoma" panose="020B0604030504040204" pitchFamily="34" charset="0"/>
                          <a:cs typeface="Tahoma" panose="020B0604030504040204" pitchFamily="34" charset="0"/>
                        </a:rPr>
                        <a:t>De belangen en wensen van de partijen worden openlijk vermeld;</a:t>
                      </a:r>
                    </a:p>
                    <a:p>
                      <a:pPr marL="285750" indent="-285750">
                        <a:buFont typeface="Arial" panose="020B0604020202020204" pitchFamily="34" charset="0"/>
                        <a:buChar char="•"/>
                      </a:pPr>
                      <a:r>
                        <a:rPr lang="en-US" sz="1800" noProof="0" dirty="0">
                          <a:latin typeface="Tahoma" panose="020B0604030504040204" pitchFamily="34" charset="0"/>
                          <a:ea typeface="Tahoma" panose="020B0604030504040204" pitchFamily="34" charset="0"/>
                          <a:cs typeface="Tahoma" panose="020B0604030504040204" pitchFamily="34" charset="0"/>
                        </a:rPr>
                        <a:t>vertrouwen tussen de partijen ontstaat;</a:t>
                      </a:r>
                    </a:p>
                    <a:p>
                      <a:pPr marL="285750" indent="-285750">
                        <a:buFont typeface="Arial" panose="020B0604020202020204" pitchFamily="34" charset="0"/>
                        <a:buChar char="•"/>
                      </a:pPr>
                      <a:r>
                        <a:rPr lang="en-US" sz="1800" noProof="0" dirty="0">
                          <a:latin typeface="Tahoma" panose="020B0604030504040204" pitchFamily="34" charset="0"/>
                          <a:ea typeface="Tahoma" panose="020B0604030504040204" pitchFamily="34" charset="0"/>
                          <a:cs typeface="Tahoma" panose="020B0604030504040204" pitchFamily="34" charset="0"/>
                        </a:rPr>
                        <a:t>goede relaties worden bereikt;</a:t>
                      </a:r>
                    </a:p>
                    <a:p>
                      <a:pPr marL="285750" indent="-285750">
                        <a:buFont typeface="Arial" panose="020B0604020202020204" pitchFamily="34" charset="0"/>
                        <a:buChar char="•"/>
                      </a:pPr>
                      <a:r>
                        <a:rPr lang="en-US" sz="1800" noProof="0" dirty="0">
                          <a:latin typeface="Tahoma" panose="020B0604030504040204" pitchFamily="34" charset="0"/>
                          <a:ea typeface="Tahoma" panose="020B0604030504040204" pitchFamily="34" charset="0"/>
                          <a:cs typeface="Tahoma" panose="020B0604030504040204" pitchFamily="34" charset="0"/>
                        </a:rPr>
                        <a:t>Er wordt gezocht naar compromisoplossingen</a:t>
                      </a:r>
                      <a:endParaRPr lang="bg-BG" sz="180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052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25792"/>
            <a:ext cx="12192000" cy="503161"/>
          </a:xfrm>
        </p:spPr>
        <p:txBody>
          <a:bodyPr/>
          <a:lstStyle/>
          <a:p>
            <a:pPr marL="0"/>
            <a:r>
              <a:rPr lang="en-US" sz="2133" b="1" dirty="0">
                <a:latin typeface="Tahoma" panose="020B0604030504040204" pitchFamily="34" charset="0"/>
                <a:ea typeface="Tahoma" panose="020B0604030504040204" pitchFamily="34" charset="0"/>
                <a:cs typeface="Tahoma" panose="020B0604030504040204" pitchFamily="34" charset="0"/>
              </a:rPr>
              <a:t>Conflictbeheersing in een inclusieve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7663543" y="1548190"/>
            <a:ext cx="3415695" cy="3289905"/>
          </a:xfrm>
        </p:spPr>
        <p:txBody>
          <a:bodyPr/>
          <a:lstStyle/>
          <a:p>
            <a:pPr marL="0"/>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Stijlen</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 van </a:t>
            </a:r>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conflicthantering</a:t>
            </a: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a:endParaRPr lang="bg-BG" dirty="0">
              <a:latin typeface="Tahoma" panose="020B0604030504040204" pitchFamily="34" charset="0"/>
              <a:ea typeface="Tahoma" panose="020B0604030504040204" pitchFamily="34" charset="0"/>
              <a:cs typeface="Tahoma" panose="020B0604030504040204" pitchFamily="34" charset="0"/>
            </a:endParaRPr>
          </a:p>
          <a:p>
            <a:pPr marL="152396" indent="-457189" algn="just">
              <a:buAutoNum type="arabicParenR"/>
            </a:pPr>
            <a:endParaRPr lang="en-US" dirty="0">
              <a:latin typeface="Tahoma" panose="020B0604030504040204" pitchFamily="34" charset="0"/>
              <a:ea typeface="Tahoma" panose="020B0604030504040204" pitchFamily="34" charset="0"/>
              <a:cs typeface="Tahoma" panose="020B0604030504040204" pitchFamily="34" charset="0"/>
            </a:endParaRPr>
          </a:p>
          <a:p>
            <a:pPr marL="152396" indent="-457189"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Rivaliteit</a:t>
            </a:r>
          </a:p>
          <a:p>
            <a:pPr marL="152396" indent="-457189"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Samenwerking</a:t>
            </a:r>
          </a:p>
          <a:p>
            <a:pPr marL="152396" indent="-457189" algn="just">
              <a:buFont typeface="Arial"/>
              <a:buAutoNum type="arabicParenR"/>
            </a:pPr>
            <a:r>
              <a:rPr lang="en-US" dirty="0" err="1">
                <a:latin typeface="Tahoma" panose="020B0604030504040204" pitchFamily="34" charset="0"/>
                <a:ea typeface="Tahoma" panose="020B0604030504040204" pitchFamily="34" charset="0"/>
                <a:cs typeface="Tahoma" panose="020B0604030504040204" pitchFamily="34" charset="0"/>
              </a:rPr>
              <a:t>Compromis</a:t>
            </a:r>
            <a:endParaRPr lang="en-US" dirty="0">
              <a:latin typeface="Tahoma" panose="020B0604030504040204" pitchFamily="34" charset="0"/>
              <a:ea typeface="Tahoma" panose="020B0604030504040204" pitchFamily="34" charset="0"/>
              <a:cs typeface="Tahoma" panose="020B0604030504040204" pitchFamily="34" charset="0"/>
            </a:endParaRPr>
          </a:p>
          <a:p>
            <a:pPr marL="152396" indent="-457189" algn="just">
              <a:buFont typeface="Arial"/>
              <a:buAutoNum type="arabicParenR"/>
            </a:pPr>
            <a:r>
              <a:rPr lang="en-US" dirty="0" err="1">
                <a:latin typeface="Tahoma" panose="020B0604030504040204" pitchFamily="34" charset="0"/>
                <a:ea typeface="Tahoma" panose="020B0604030504040204" pitchFamily="34" charset="0"/>
                <a:cs typeface="Tahoma" panose="020B0604030504040204" pitchFamily="34" charset="0"/>
              </a:rPr>
              <a:t>Vermijding</a:t>
            </a:r>
            <a:endParaRPr lang="en-US" dirty="0">
              <a:latin typeface="Tahoma" panose="020B0604030504040204" pitchFamily="34" charset="0"/>
              <a:ea typeface="Tahoma" panose="020B0604030504040204" pitchFamily="34" charset="0"/>
              <a:cs typeface="Tahoma" panose="020B0604030504040204" pitchFamily="34" charset="0"/>
            </a:endParaRPr>
          </a:p>
          <a:p>
            <a:pPr marL="152396" indent="-457189" algn="just">
              <a:buAutoNum type="arabicParenR"/>
            </a:pPr>
            <a:r>
              <a:rPr lang="en-US" dirty="0" err="1">
                <a:latin typeface="Tahoma" panose="020B0604030504040204" pitchFamily="34" charset="0"/>
                <a:ea typeface="Tahoma" panose="020B0604030504040204" pitchFamily="34" charset="0"/>
                <a:cs typeface="Tahoma" panose="020B0604030504040204" pitchFamily="34" charset="0"/>
              </a:rPr>
              <a:t>Aanpassin</a:t>
            </a:r>
            <a:r>
              <a:rPr lang="bg-BG" dirty="0">
                <a:latin typeface="Tahoma" panose="020B0604030504040204" pitchFamily="34" charset="0"/>
                <a:ea typeface="Tahoma" panose="020B0604030504040204" pitchFamily="34" charset="0"/>
                <a:cs typeface="Tahoma" panose="020B0604030504040204" pitchFamily="34" charset="0"/>
              </a:rPr>
              <a:t>g</a:t>
            </a:r>
          </a:p>
        </p:txBody>
      </p:sp>
      <p:pic>
        <p:nvPicPr>
          <p:cNvPr id="6" name="Картина 5"/>
          <p:cNvPicPr>
            <a:picLocks noChangeAspect="1"/>
          </p:cNvPicPr>
          <p:nvPr/>
        </p:nvPicPr>
        <p:blipFill>
          <a:blip r:embed="rId2"/>
          <a:stretch>
            <a:fillRect/>
          </a:stretch>
        </p:blipFill>
        <p:spPr>
          <a:xfrm>
            <a:off x="580380" y="1548189"/>
            <a:ext cx="5607545" cy="3682699"/>
          </a:xfrm>
          <a:prstGeom prst="rect">
            <a:avLst/>
          </a:prstGeom>
          <a:ln>
            <a:noFill/>
          </a:ln>
          <a:effectLst>
            <a:softEdge rad="112500"/>
          </a:effectLst>
        </p:spPr>
      </p:pic>
      <p:sp>
        <p:nvSpPr>
          <p:cNvPr id="2" name="Tekstvak 1">
            <a:extLst>
              <a:ext uri="{FF2B5EF4-FFF2-40B4-BE49-F238E27FC236}">
                <a16:creationId xmlns:a16="http://schemas.microsoft.com/office/drawing/2014/main" id="{F37D0A57-A844-CECE-7535-70E6A6744F88}"/>
              </a:ext>
            </a:extLst>
          </p:cNvPr>
          <p:cNvSpPr txBox="1"/>
          <p:nvPr/>
        </p:nvSpPr>
        <p:spPr>
          <a:xfrm>
            <a:off x="5383102" y="3852091"/>
            <a:ext cx="397565" cy="338554"/>
          </a:xfrm>
          <a:prstGeom prst="rect">
            <a:avLst/>
          </a:prstGeom>
          <a:noFill/>
          <a:ln w="15875">
            <a:solidFill>
              <a:srgbClr val="7030A0"/>
            </a:solidFill>
          </a:ln>
        </p:spPr>
        <p:txBody>
          <a:bodyPr wrap="square" rtlCol="0">
            <a:spAutoFit/>
          </a:bodyPr>
          <a:lstStyle/>
          <a:p>
            <a:pPr defTabSz="1219170">
              <a:buClr>
                <a:srgbClr val="000000"/>
              </a:buClr>
            </a:pPr>
            <a:r>
              <a:rPr lang="nl-NL" sz="1600" kern="0" dirty="0">
                <a:solidFill>
                  <a:srgbClr val="000000"/>
                </a:solidFill>
                <a:latin typeface="Arial"/>
                <a:cs typeface="Arial"/>
                <a:sym typeface="Arial"/>
              </a:rPr>
              <a:t>5</a:t>
            </a:r>
          </a:p>
        </p:txBody>
      </p:sp>
      <p:sp>
        <p:nvSpPr>
          <p:cNvPr id="3" name="Tekstvak 2">
            <a:extLst>
              <a:ext uri="{FF2B5EF4-FFF2-40B4-BE49-F238E27FC236}">
                <a16:creationId xmlns:a16="http://schemas.microsoft.com/office/drawing/2014/main" id="{ABA7F835-031D-3B42-1E6E-623D63701FDA}"/>
              </a:ext>
            </a:extLst>
          </p:cNvPr>
          <p:cNvSpPr txBox="1"/>
          <p:nvPr/>
        </p:nvSpPr>
        <p:spPr>
          <a:xfrm>
            <a:off x="5383102" y="1982954"/>
            <a:ext cx="397565" cy="338554"/>
          </a:xfrm>
          <a:prstGeom prst="rect">
            <a:avLst/>
          </a:prstGeom>
          <a:noFill/>
          <a:ln w="15875">
            <a:solidFill>
              <a:srgbClr val="7030A0"/>
            </a:solidFill>
          </a:ln>
        </p:spPr>
        <p:txBody>
          <a:bodyPr wrap="square" rtlCol="0">
            <a:spAutoFit/>
          </a:bodyPr>
          <a:lstStyle/>
          <a:p>
            <a:pPr defTabSz="1219170">
              <a:buClr>
                <a:srgbClr val="000000"/>
              </a:buClr>
            </a:pPr>
            <a:r>
              <a:rPr lang="nl-NL" sz="1600" kern="0" dirty="0">
                <a:solidFill>
                  <a:srgbClr val="000000"/>
                </a:solidFill>
                <a:latin typeface="Arial"/>
                <a:cs typeface="Arial"/>
                <a:sym typeface="Arial"/>
              </a:rPr>
              <a:t>2</a:t>
            </a:r>
          </a:p>
        </p:txBody>
      </p:sp>
      <p:sp>
        <p:nvSpPr>
          <p:cNvPr id="7" name="Tekstvak 6">
            <a:extLst>
              <a:ext uri="{FF2B5EF4-FFF2-40B4-BE49-F238E27FC236}">
                <a16:creationId xmlns:a16="http://schemas.microsoft.com/office/drawing/2014/main" id="{06031C4D-01B9-DF6C-96AD-868557AA409B}"/>
              </a:ext>
            </a:extLst>
          </p:cNvPr>
          <p:cNvSpPr txBox="1"/>
          <p:nvPr/>
        </p:nvSpPr>
        <p:spPr>
          <a:xfrm>
            <a:off x="4099067" y="2898614"/>
            <a:ext cx="397565" cy="338554"/>
          </a:xfrm>
          <a:prstGeom prst="rect">
            <a:avLst/>
          </a:prstGeom>
          <a:noFill/>
          <a:ln w="15875">
            <a:solidFill>
              <a:srgbClr val="7030A0"/>
            </a:solidFill>
          </a:ln>
        </p:spPr>
        <p:txBody>
          <a:bodyPr wrap="square" rtlCol="0">
            <a:spAutoFit/>
          </a:bodyPr>
          <a:lstStyle/>
          <a:p>
            <a:pPr defTabSz="1219170">
              <a:buClr>
                <a:srgbClr val="000000"/>
              </a:buClr>
            </a:pPr>
            <a:r>
              <a:rPr lang="nl-NL" sz="1600" kern="0" dirty="0">
                <a:solidFill>
                  <a:srgbClr val="000000"/>
                </a:solidFill>
                <a:latin typeface="Arial"/>
                <a:cs typeface="Arial"/>
                <a:sym typeface="Arial"/>
              </a:rPr>
              <a:t>3</a:t>
            </a:r>
          </a:p>
        </p:txBody>
      </p:sp>
      <p:sp>
        <p:nvSpPr>
          <p:cNvPr id="8" name="Tekstvak 7">
            <a:extLst>
              <a:ext uri="{FF2B5EF4-FFF2-40B4-BE49-F238E27FC236}">
                <a16:creationId xmlns:a16="http://schemas.microsoft.com/office/drawing/2014/main" id="{08A40052-DCE8-96F7-7960-9B065BF1D0F4}"/>
              </a:ext>
            </a:extLst>
          </p:cNvPr>
          <p:cNvSpPr txBox="1"/>
          <p:nvPr/>
        </p:nvSpPr>
        <p:spPr>
          <a:xfrm>
            <a:off x="2764200" y="1982955"/>
            <a:ext cx="397565" cy="338554"/>
          </a:xfrm>
          <a:prstGeom prst="rect">
            <a:avLst/>
          </a:prstGeom>
          <a:noFill/>
          <a:ln w="15875">
            <a:solidFill>
              <a:srgbClr val="7030A0"/>
            </a:solidFill>
          </a:ln>
        </p:spPr>
        <p:txBody>
          <a:bodyPr wrap="square" rtlCol="0">
            <a:spAutoFit/>
          </a:bodyPr>
          <a:lstStyle/>
          <a:p>
            <a:pPr defTabSz="1219170">
              <a:buClr>
                <a:srgbClr val="000000"/>
              </a:buClr>
            </a:pPr>
            <a:r>
              <a:rPr lang="nl-NL" sz="1600" kern="0" dirty="0">
                <a:solidFill>
                  <a:srgbClr val="000000"/>
                </a:solidFill>
                <a:latin typeface="Arial"/>
                <a:cs typeface="Arial"/>
                <a:sym typeface="Arial"/>
              </a:rPr>
              <a:t>1</a:t>
            </a:r>
          </a:p>
        </p:txBody>
      </p:sp>
      <p:sp>
        <p:nvSpPr>
          <p:cNvPr id="9" name="Tekstvak 8">
            <a:extLst>
              <a:ext uri="{FF2B5EF4-FFF2-40B4-BE49-F238E27FC236}">
                <a16:creationId xmlns:a16="http://schemas.microsoft.com/office/drawing/2014/main" id="{EEE21342-D3FC-0F52-B2A9-525126A63A10}"/>
              </a:ext>
            </a:extLst>
          </p:cNvPr>
          <p:cNvSpPr txBox="1"/>
          <p:nvPr/>
        </p:nvSpPr>
        <p:spPr>
          <a:xfrm>
            <a:off x="2764200" y="3852091"/>
            <a:ext cx="397565" cy="338554"/>
          </a:xfrm>
          <a:prstGeom prst="rect">
            <a:avLst/>
          </a:prstGeom>
          <a:noFill/>
          <a:ln w="15875">
            <a:solidFill>
              <a:srgbClr val="7030A0"/>
            </a:solidFill>
          </a:ln>
        </p:spPr>
        <p:txBody>
          <a:bodyPr wrap="square" rtlCol="0">
            <a:spAutoFit/>
          </a:bodyPr>
          <a:lstStyle/>
          <a:p>
            <a:pPr defTabSz="1219170">
              <a:buClr>
                <a:srgbClr val="000000"/>
              </a:buClr>
            </a:pPr>
            <a:r>
              <a:rPr lang="nl-NL" sz="1600" kern="0" dirty="0">
                <a:solidFill>
                  <a:srgbClr val="000000"/>
                </a:solidFill>
                <a:latin typeface="Arial"/>
                <a:cs typeface="Arial"/>
                <a:sym typeface="Arial"/>
              </a:rPr>
              <a:t>4</a:t>
            </a:r>
          </a:p>
        </p:txBody>
      </p:sp>
    </p:spTree>
    <p:extLst>
      <p:ext uri="{BB962C8B-B14F-4D97-AF65-F5344CB8AC3E}">
        <p14:creationId xmlns:p14="http://schemas.microsoft.com/office/powerpoint/2010/main" val="164355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77766"/>
            <a:ext cx="12192000" cy="454425"/>
          </a:xfrm>
        </p:spPr>
        <p:txBody>
          <a:bodyPr/>
          <a:lstStyle/>
          <a:p>
            <a:pPr marL="0" indent="0"/>
            <a:r>
              <a:rPr lang="en-US" sz="2133" b="1" dirty="0">
                <a:latin typeface="Tahoma" panose="020B0604030504040204" pitchFamily="34" charset="0"/>
                <a:ea typeface="Tahoma" panose="020B0604030504040204" pitchFamily="34" charset="0"/>
                <a:cs typeface="Tahoma" panose="020B0604030504040204" pitchFamily="34" charset="0"/>
              </a:rPr>
              <a:t>Conflictbeheersing in een inclusieve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232228" y="748018"/>
            <a:ext cx="4325259" cy="3403069"/>
          </a:xfrm>
        </p:spPr>
        <p:txBody>
          <a:bodyPr/>
          <a:lstStyle/>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Succesvolle conflictbeheersing betekent niet alleen het vermogen om conflicten die reeds zijn ontstaan te beheersen, maar ook om te voorkomen dat ze zich voordoen.</a:t>
            </a:r>
          </a:p>
          <a:p>
            <a:pPr marL="0" indent="0" algn="just"/>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Deze vaardigheden houden verband met de kennis van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culturele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achtergrond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leerlingen en hun gedrag, en de beheersing van technieken om met dergelijke situaties om te gaan.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Текстов контейнер 2"/>
          <p:cNvSpPr txBox="1">
            <a:spLocks/>
          </p:cNvSpPr>
          <p:nvPr/>
        </p:nvSpPr>
        <p:spPr>
          <a:xfrm>
            <a:off x="4896154" y="748017"/>
            <a:ext cx="6976533" cy="5360609"/>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1219170">
              <a:spcBef>
                <a:spcPts val="373"/>
              </a:spcBef>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rPr>
              <a:t>Effectieve technieken voor conflictbeheersing in een inclusieve multiculturele klas</a:t>
            </a:r>
          </a:p>
          <a:p>
            <a:pPr marL="0" indent="0" defTabSz="1219170">
              <a:spcBef>
                <a:spcPts val="373"/>
              </a:spcBef>
            </a:pPr>
            <a:endPar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endParaRPr>
          </a:p>
          <a:p>
            <a:pPr marL="0" indent="0" algn="just" defTabSz="1219170">
              <a:spcBef>
                <a:spcPts val="373"/>
              </a:spcBef>
            </a:pP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rPr>
              <a:t>Zorgvuldig luisteren naar de partijen, actief luisteren door passende vragen te stellen, te parafraseren, informatie samen te vatten</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rPr>
              <a:t>.</a:t>
            </a:r>
          </a:p>
          <a:p>
            <a:pPr marL="0" indent="0" algn="just" defTabSz="1219170">
              <a:spcBef>
                <a:spcPts val="373"/>
              </a:spcBef>
            </a:pP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rPr>
              <a:t>Toon kalmte en geduld in het gesprek, evenals aandacht voor de partijen om spanningen te verminderen</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rPr>
              <a:t>.</a:t>
            </a:r>
          </a:p>
          <a:p>
            <a:pPr marL="0" indent="0" algn="just" defTabSz="1219170">
              <a:spcBef>
                <a:spcPts val="373"/>
              </a:spcBef>
            </a:pP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rPr>
              <a:t>Streven naar het herkennen en begrijpen van de "verborgen betekenis" van woorden en lichaamstaal in de context van cultureel bepaalde gedragspatronen</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rPr>
              <a:t>.</a:t>
            </a:r>
          </a:p>
          <a:p>
            <a:pPr marL="0" indent="0" algn="just" defTabSz="1219170">
              <a:spcBef>
                <a:spcPts val="373"/>
              </a:spcBef>
            </a:pP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rPr>
              <a:t>Aantonen van duurzaamheid en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rPr>
              <a:t>flexibiliteit</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rPr>
              <a:t>,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rPr>
              <a:t>gebruik</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rPr>
              <a:t>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rPr>
              <a:t>maken</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rPr>
              <a:t> van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rPr>
              <a:t>onderhandelingstechnieken</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rPr>
              <a:t>.</a:t>
            </a:r>
          </a:p>
          <a:p>
            <a:pPr marL="0" indent="0" algn="just" defTabSz="1219170">
              <a:spcBef>
                <a:spcPts val="373"/>
              </a:spcBef>
            </a:pP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rPr>
              <a:t>Delen en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rPr>
              <a:t>bespreken</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rPr>
              <a:t> van constructieve voorstellen, ideeën en mogelijke oplossingen voor de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rPr>
              <a:t>situatie</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rPr>
              <a:t> met alle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rPr>
              <a:t>partijen</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rPr>
              <a:t> </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rPr>
              <a:t>.</a:t>
            </a:r>
          </a:p>
        </p:txBody>
      </p:sp>
      <p:pic>
        <p:nvPicPr>
          <p:cNvPr id="5" name="Картина 4"/>
          <p:cNvPicPr>
            <a:picLocks noChangeAspect="1"/>
          </p:cNvPicPr>
          <p:nvPr/>
        </p:nvPicPr>
        <p:blipFill>
          <a:blip r:embed="rId2"/>
          <a:stretch>
            <a:fillRect/>
          </a:stretch>
        </p:blipFill>
        <p:spPr>
          <a:xfrm>
            <a:off x="941010" y="4220634"/>
            <a:ext cx="2907695" cy="1962693"/>
          </a:xfrm>
          <a:prstGeom prst="rect">
            <a:avLst/>
          </a:prstGeom>
        </p:spPr>
      </p:pic>
      <p:sp>
        <p:nvSpPr>
          <p:cNvPr id="7" name="Правоъгълник 6"/>
          <p:cNvSpPr/>
          <p:nvPr/>
        </p:nvSpPr>
        <p:spPr>
          <a:xfrm>
            <a:off x="1172086" y="5944478"/>
            <a:ext cx="2382383" cy="297454"/>
          </a:xfrm>
          <a:prstGeom prst="rect">
            <a:avLst/>
          </a:prstGeom>
        </p:spPr>
        <p:txBody>
          <a:bodyPr wrap="none">
            <a:spAutoFit/>
          </a:bodyPr>
          <a:lstStyle/>
          <a:p>
            <a:pPr defTabSz="1219170">
              <a:buClr>
                <a:srgbClr val="000000"/>
              </a:buClr>
            </a:pPr>
            <a:r>
              <a:rPr lang="en-GB" sz="1333" kern="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sym typeface="Arial"/>
              </a:rPr>
              <a:t>https://bg.stuklopechat.com/</a:t>
            </a:r>
            <a:endParaRPr lang="bg-BG" sz="1333" kern="0"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73252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2400" b="1" dirty="0">
                <a:latin typeface="Tahoma" panose="020B0604030504040204" pitchFamily="34" charset="0"/>
                <a:ea typeface="Tahoma" panose="020B0604030504040204" pitchFamily="34" charset="0"/>
                <a:cs typeface="Tahoma" panose="020B0604030504040204" pitchFamily="34" charset="0"/>
              </a:rPr>
              <a:t>Samenvatting</a:t>
            </a:r>
            <a:r>
              <a:rPr lang="bg-BG" sz="2400" b="1" dirty="0">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 контейнер 4"/>
          <p:cNvSpPr>
            <a:spLocks noGrp="1"/>
          </p:cNvSpPr>
          <p:nvPr>
            <p:ph type="body" idx="2"/>
          </p:nvPr>
        </p:nvSpPr>
        <p:spPr>
          <a:xfrm>
            <a:off x="435427" y="932723"/>
            <a:ext cx="11272764" cy="5037488"/>
          </a:xfrm>
        </p:spPr>
        <p:txBody>
          <a:bodyPr/>
          <a:lstStyle/>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Een inclusieve multiculturele leeromgeving is niet alleen een klaslokaal. Het is een combinatie van vele voorwaarden en factoren die ruimte scheppen voor leren, ontwikkeling en socialisatie van alle leerlingen, ook die met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migratieachtergrond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rekening houdend met en strevend naar hun individuele behoeften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 een inclusieve multiculturele onderwijsomgeving wordt culturele diversiteit gewaardeerd en gerespecteerd, en wordt elke leerling,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ongeacht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diens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achtergrond, gesteund en gestimuleerd in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diens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ontwikkeling.</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 de inclusieve multiculturele onderwijsomgeving worden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pedagogische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werkwijzen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technologieën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gebruikt die ertoe bijdragen dat de leerling zich gemakkelijker kan aanpassen aan de nieuwe omgeving en die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leerling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ondersteunen in het onderwijsproces.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 een inclusieve multiculturele onderwijsomgeving worden respect, samenwerking, teamwerk en vertrouwen tussen leerlingen aangemoedigd en getolereerd. Het vermijden of overwinnen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etnisch-culturele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conflicten is een belangrijke prioriteit bij het management van een multiculturele klas.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563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2400">
                <a:latin typeface="Tahoma" panose="020B0604030504040204" pitchFamily="34" charset="0"/>
                <a:ea typeface="Tahoma" panose="020B0604030504040204" pitchFamily="34" charset="0"/>
                <a:cs typeface="Tahoma" panose="020B0604030504040204" pitchFamily="34" charset="0"/>
              </a:rPr>
              <a:t>Bronnen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445105" y="932721"/>
            <a:ext cx="11301791" cy="4118251"/>
          </a:xfrm>
        </p:spPr>
        <p:txBody>
          <a:bodyPr/>
          <a:lstStyle/>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Четирите стени на училището, София, 2007</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занималнята и класната стая, София, 2004.</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Иванов, Ив.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ученическия клас. Шумен, 2005</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Иванов, Ив.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Проблеми на педагогическата работа в мултикултурната класна стая. - В: Многообразие без граници, В. Търново, 2008</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Тодорина, Д.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класа. У "Неофит Рилски", Благоевград, 2005</a:t>
            </a:r>
          </a:p>
          <a:p>
            <a:pPr marL="0" indent="0" algn="just"/>
            <a:r>
              <a:rPr lang="bg-BG" i="1" dirty="0" err="1">
                <a:solidFill>
                  <a:schemeClr val="tx1"/>
                </a:solidFill>
                <a:latin typeface="Tahoma" panose="020B0604030504040204" pitchFamily="34" charset="0"/>
                <a:ea typeface="Tahoma" panose="020B0604030504040204" pitchFamily="34" charset="0"/>
                <a:cs typeface="Tahoma" panose="020B0604030504040204" pitchFamily="34" charset="0"/>
              </a:rPr>
              <a:t>Тоцева</a:t>
            </a:r>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 Я., Й. Нунев.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Педагогически взаимодействия в мултикултурна среда. В. ,Търново, 2019</a:t>
            </a:r>
          </a:p>
          <a:p>
            <a:pPr marL="0" indent="0" algn="just"/>
            <a:r>
              <a:rPr lang="en-US" i="1" dirty="0" err="1">
                <a:solidFill>
                  <a:schemeClr val="tx1"/>
                </a:solidFill>
                <a:latin typeface="Tahoma" panose="020B0604030504040204" pitchFamily="34" charset="0"/>
                <a:ea typeface="Tahoma" panose="020B0604030504040204" pitchFamily="34" charset="0"/>
                <a:cs typeface="Tahoma" panose="020B0604030504040204" pitchFamily="34" charset="0"/>
              </a:rPr>
              <a:t>Everard</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 K.B., G. Morris.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Effective School Management, derde editie, Paul Chapman Publishing Ltd, Londen, 1996.</a:t>
            </a:r>
          </a:p>
          <a:p>
            <a:pPr marL="0" indent="0" algn="just"/>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Hedley, I.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Gedragsmanagement met handvesten voor de klas - Support for Learning, 1999, Vol. 14, No 3.</a:t>
            </a:r>
          </a:p>
          <a:p>
            <a:pPr marL="0" indent="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016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8859" y="3808553"/>
            <a:ext cx="11894635" cy="5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US" altLang="bg-BG" sz="2667" b="1" kern="0">
                <a:solidFill>
                  <a:srgbClr val="EC771B"/>
                </a:solidFill>
                <a:latin typeface="Tahoma" panose="020B0604030504040204" pitchFamily="34" charset="0"/>
                <a:ea typeface="Tahoma" panose="020B0604030504040204" pitchFamily="34" charset="0"/>
                <a:cs typeface="Tahoma" panose="020B0604030504040204" pitchFamily="34" charset="0"/>
                <a:sym typeface="Arial"/>
              </a:rPr>
              <a:t>DE INCLUSIEVE, </a:t>
            </a:r>
            <a:r>
              <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MULTICULTURELE KLAS</a:t>
            </a:r>
            <a:endParaRPr lang="bg-BG" altLang="bg-BG" sz="2400" kern="0" dirty="0">
              <a:solidFill>
                <a:srgbClr val="000000"/>
              </a:solidFill>
              <a:latin typeface="Arial" panose="020B0604020202020204" pitchFamily="34" charset="0"/>
              <a:cs typeface="Arial"/>
              <a:sym typeface="Arial"/>
            </a:endParaRPr>
          </a:p>
        </p:txBody>
      </p:sp>
      <p:pic>
        <p:nvPicPr>
          <p:cNvPr id="1025" nam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281" y="294030"/>
            <a:ext cx="2590800" cy="20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5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15582912"/>
              </p:ext>
            </p:extLst>
          </p:nvPr>
        </p:nvGraphicFramePr>
        <p:xfrm>
          <a:off x="431181" y="164637"/>
          <a:ext cx="11329638" cy="6082861"/>
        </p:xfrm>
        <a:graphic>
          <a:graphicData uri="http://schemas.openxmlformats.org/drawingml/2006/table">
            <a:tbl>
              <a:tblPr bandRow="1">
                <a:tableStyleId>{F2DE63D5-997A-4646-A377-4702673A728D}</a:tableStyleId>
              </a:tblPr>
              <a:tblGrid>
                <a:gridCol w="2481353">
                  <a:extLst>
                    <a:ext uri="{9D8B030D-6E8A-4147-A177-3AD203B41FA5}">
                      <a16:colId xmlns:a16="http://schemas.microsoft.com/office/drawing/2014/main" val="20000"/>
                    </a:ext>
                  </a:extLst>
                </a:gridCol>
                <a:gridCol w="8848285">
                  <a:extLst>
                    <a:ext uri="{9D8B030D-6E8A-4147-A177-3AD203B41FA5}">
                      <a16:colId xmlns:a16="http://schemas.microsoft.com/office/drawing/2014/main" val="20001"/>
                    </a:ext>
                  </a:extLst>
                </a:gridCol>
              </a:tblGrid>
              <a:tr h="2417916">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Specifieke doelstellingen </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De kennis en vaardigheden verbeteren om innovatieve praktijken in de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multiculturele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educatieve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ruimte</a:t>
                      </a:r>
                      <a:r>
                        <a:rPr lang="en-US" sz="1900" noProof="0" dirty="0">
                          <a:effectLst/>
                          <a:latin typeface="Tahoma" panose="020B0604030504040204" pitchFamily="34" charset="0"/>
                          <a:ea typeface="Tahoma" panose="020B0604030504040204" pitchFamily="34" charset="0"/>
                          <a:cs typeface="Tahoma" panose="020B0604030504040204" pitchFamily="34" charset="0"/>
                        </a:rPr>
                        <a:t> in te voeren, die bijdragen tot de integratie van studenten met verschillende etnische achtergronden, waaronder migranten, en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hun</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integratie</a:t>
                      </a:r>
                      <a:r>
                        <a:rPr lang="en-US" sz="1900" noProof="0" dirty="0">
                          <a:effectLst/>
                          <a:latin typeface="Tahoma" panose="020B0604030504040204" pitchFamily="34" charset="0"/>
                          <a:ea typeface="Tahoma" panose="020B0604030504040204" pitchFamily="34" charset="0"/>
                          <a:cs typeface="Tahoma" panose="020B0604030504040204" pitchFamily="34" charset="0"/>
                        </a:rPr>
                        <a:t> in het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onderwijs</a:t>
                      </a:r>
                      <a:r>
                        <a:rPr lang="en-US" sz="19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Leren van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specifieke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pedagogische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communicatietechnieken</a:t>
                      </a:r>
                      <a:r>
                        <a:rPr lang="en-US" sz="1900" noProof="0" dirty="0">
                          <a:effectLst/>
                          <a:latin typeface="Tahoma" panose="020B0604030504040204" pitchFamily="34" charset="0"/>
                          <a:ea typeface="Tahoma" panose="020B0604030504040204" pitchFamily="34" charset="0"/>
                          <a:cs typeface="Tahoma" panose="020B0604030504040204" pitchFamily="34" charset="0"/>
                        </a:rPr>
                        <a:t>, rekening houdend met de cultuur van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leren</a:t>
                      </a:r>
                      <a:r>
                        <a:rPr lang="en-US" sz="1900" noProof="0" dirty="0">
                          <a:effectLst/>
                          <a:latin typeface="Tahoma" panose="020B0604030504040204" pitchFamily="34" charset="0"/>
                          <a:ea typeface="Tahoma" panose="020B0604030504040204" pitchFamily="34" charset="0"/>
                          <a:cs typeface="Tahoma" panose="020B0604030504040204" pitchFamily="34" charset="0"/>
                        </a:rPr>
                        <a:t> en het gedrag van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leerlingen</a:t>
                      </a:r>
                      <a:r>
                        <a:rPr lang="en-US" sz="1900" noProof="0" dirty="0">
                          <a:effectLst/>
                          <a:latin typeface="Tahoma" panose="020B0604030504040204" pitchFamily="34" charset="0"/>
                          <a:ea typeface="Tahoma" panose="020B0604030504040204" pitchFamily="34" charset="0"/>
                          <a:cs typeface="Tahoma" panose="020B0604030504040204" pitchFamily="34" charset="0"/>
                        </a:rPr>
                        <a:t> met verschillende etnische achtergronden, waaronder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migranten</a:t>
                      </a:r>
                      <a:r>
                        <a:rPr lang="bg-BG" sz="1900" noProof="0" dirty="0">
                          <a:effectLst/>
                          <a:latin typeface="Tahoma" panose="020B0604030504040204" pitchFamily="34" charset="0"/>
                          <a:ea typeface="Tahoma" panose="020B0604030504040204" pitchFamily="34" charset="0"/>
                          <a:cs typeface="Tahoma" panose="020B0604030504040204" pitchFamily="34" charset="0"/>
                        </a:rPr>
                        <a:t>.</a:t>
                      </a:r>
                    </a:p>
                  </a:txBody>
                  <a:tcPr marL="70040" marR="70040" marT="0" marB="0"/>
                </a:tc>
                <a:extLst>
                  <a:ext uri="{0D108BD9-81ED-4DB2-BD59-A6C34878D82A}">
                    <a16:rowId xmlns:a16="http://schemas.microsoft.com/office/drawing/2014/main" val="10000"/>
                  </a:ext>
                </a:extLst>
              </a:tr>
              <a:tr h="2625680">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Verwachte leerresultaten</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Het gebruik van doeltreffende pedagogische benaderingen op basis van coöperatief leren voor projectgericht leren, waarbij teamwerk, samenwerking en respect in de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multiculturele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educatieve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ruimte</a:t>
                      </a:r>
                      <a:r>
                        <a:rPr lang="en-US" sz="1900" noProof="0" dirty="0">
                          <a:effectLst/>
                          <a:latin typeface="Tahoma" panose="020B0604030504040204" pitchFamily="34" charset="0"/>
                          <a:ea typeface="Tahoma" panose="020B0604030504040204" pitchFamily="34" charset="0"/>
                          <a:cs typeface="Tahoma" panose="020B0604030504040204" pitchFamily="34" charset="0"/>
                        </a:rPr>
                        <a:t> worden gestimuleerd.</a:t>
                      </a:r>
                    </a:p>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Invoering van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gedragsstrategieën</a:t>
                      </a:r>
                      <a:r>
                        <a:rPr lang="en-US" sz="1900" noProof="0" dirty="0">
                          <a:effectLst/>
                          <a:latin typeface="Tahoma" panose="020B0604030504040204" pitchFamily="34" charset="0"/>
                          <a:ea typeface="Tahoma" panose="020B0604030504040204" pitchFamily="34" charset="0"/>
                          <a:cs typeface="Tahoma" panose="020B0604030504040204" pitchFamily="34" charset="0"/>
                        </a:rPr>
                        <a:t> die gericht zijn op de beheersing van het gedrag van de leerlingen en op tolerantie en eerbiediging van de democratische beginselen.</a:t>
                      </a:r>
                    </a:p>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Organisatie en beheer van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educatieve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ruimtes</a:t>
                      </a:r>
                      <a:r>
                        <a:rPr lang="en-US" sz="1900" noProof="0" dirty="0">
                          <a:effectLst/>
                          <a:latin typeface="Tahoma" panose="020B0604030504040204" pitchFamily="34" charset="0"/>
                          <a:ea typeface="Tahoma" panose="020B0604030504040204" pitchFamily="34" charset="0"/>
                          <a:cs typeface="Tahoma" panose="020B0604030504040204" pitchFamily="34" charset="0"/>
                        </a:rPr>
                        <a:t> om elke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leerling</a:t>
                      </a:r>
                      <a:r>
                        <a:rPr lang="en-US" sz="1900" noProof="0" dirty="0">
                          <a:effectLst/>
                          <a:latin typeface="Tahoma" panose="020B0604030504040204" pitchFamily="34" charset="0"/>
                          <a:ea typeface="Tahoma" panose="020B0604030504040204" pitchFamily="34" charset="0"/>
                          <a:cs typeface="Tahoma" panose="020B0604030504040204" pitchFamily="34" charset="0"/>
                        </a:rPr>
                        <a:t> het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gevoel</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te</a:t>
                      </a:r>
                      <a:r>
                        <a:rPr lang="en-US" sz="1900" noProof="0" dirty="0">
                          <a:effectLst/>
                          <a:latin typeface="Tahoma" panose="020B0604030504040204" pitchFamily="34" charset="0"/>
                          <a:ea typeface="Tahoma" panose="020B0604030504040204" pitchFamily="34" charset="0"/>
                          <a:cs typeface="Tahoma" panose="020B0604030504040204" pitchFamily="34" charset="0"/>
                        </a:rPr>
                        <a:t> geven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dat</a:t>
                      </a:r>
                      <a:r>
                        <a:rPr lang="en-US" sz="1900" noProof="0" dirty="0">
                          <a:effectLst/>
                          <a:latin typeface="Tahoma" panose="020B0604030504040204" pitchFamily="34" charset="0"/>
                          <a:ea typeface="Tahoma" panose="020B0604030504040204" pitchFamily="34" charset="0"/>
                          <a:cs typeface="Tahoma" panose="020B0604030504040204" pitchFamily="34" charset="0"/>
                        </a:rPr>
                        <a:t> het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klaslokaal</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ook</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diens</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ruimte</a:t>
                      </a:r>
                      <a:r>
                        <a:rPr lang="en-US" sz="1900" noProof="0" dirty="0">
                          <a:effectLst/>
                          <a:latin typeface="Tahoma" panose="020B0604030504040204" pitchFamily="34" charset="0"/>
                          <a:ea typeface="Tahoma" panose="020B0604030504040204" pitchFamily="34" charset="0"/>
                          <a:cs typeface="Tahoma" panose="020B0604030504040204" pitchFamily="34" charset="0"/>
                        </a:rPr>
                        <a:t> is.</a:t>
                      </a:r>
                    </a:p>
                  </a:txBody>
                  <a:tcPr marL="70040" marR="70040" marT="0" marB="0"/>
                </a:tc>
                <a:extLst>
                  <a:ext uri="{0D108BD9-81ED-4DB2-BD59-A6C34878D82A}">
                    <a16:rowId xmlns:a16="http://schemas.microsoft.com/office/drawing/2014/main" val="10001"/>
                  </a:ext>
                </a:extLst>
              </a:tr>
              <a:tr h="1034711">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Basisbegrippen</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0" indent="0" algn="just">
                        <a:lnSpc>
                          <a:spcPct val="115000"/>
                        </a:lnSpc>
                        <a:spcAft>
                          <a:spcPts val="0"/>
                        </a:spcAft>
                      </a:pPr>
                      <a:r>
                        <a:rPr lang="en-US" sz="1900" noProof="0" dirty="0" err="1">
                          <a:effectLst/>
                          <a:latin typeface="Tahoma" panose="020B0604030504040204" pitchFamily="34" charset="0"/>
                          <a:ea typeface="Tahoma" panose="020B0604030504040204" pitchFamily="34" charset="0"/>
                          <a:cs typeface="Tahoma" panose="020B0604030504040204" pitchFamily="34" charset="0"/>
                        </a:rPr>
                        <a:t>Multiculturele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educatieve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ruimte</a:t>
                      </a:r>
                      <a:r>
                        <a:rPr lang="en-US" sz="1900" noProof="0" dirty="0">
                          <a:effectLst/>
                          <a:latin typeface="Tahoma" panose="020B0604030504040204" pitchFamily="34" charset="0"/>
                          <a:ea typeface="Tahoma" panose="020B0604030504040204" pitchFamily="34" charset="0"/>
                          <a:cs typeface="Tahoma" panose="020B0604030504040204" pitchFamily="34" charset="0"/>
                        </a:rPr>
                        <a:t>; inclusieve onderwijsomgeving; leren op basis van samenwerking; conflictoplossing </a:t>
                      </a:r>
                      <a:endParaRPr lang="bg-BG" sz="1900" noProof="0" dirty="0">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678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D8C28AB9-B002-174A-7CE9-68C2D536F34E}"/>
              </a:ext>
            </a:extLst>
          </p:cNvPr>
          <p:cNvSpPr/>
          <p:nvPr/>
        </p:nvSpPr>
        <p:spPr>
          <a:xfrm>
            <a:off x="2448076" y="748695"/>
            <a:ext cx="7112000" cy="5418667"/>
          </a:xfrm>
          <a:custGeom>
            <a:avLst/>
            <a:gdLst>
              <a:gd name="connsiteX0" fmla="*/ 0 w 5334000"/>
              <a:gd name="connsiteY0" fmla="*/ 2032000 h 4064000"/>
              <a:gd name="connsiteX1" fmla="*/ 2667000 w 5334000"/>
              <a:gd name="connsiteY1" fmla="*/ 0 h 4064000"/>
              <a:gd name="connsiteX2" fmla="*/ 5334000 w 5334000"/>
              <a:gd name="connsiteY2" fmla="*/ 2032000 h 4064000"/>
              <a:gd name="connsiteX3" fmla="*/ 2667000 w 5334000"/>
              <a:gd name="connsiteY3" fmla="*/ 4064000 h 4064000"/>
              <a:gd name="connsiteX4" fmla="*/ 0 w 5334000"/>
              <a:gd name="connsiteY4" fmla="*/ 203200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4064000">
                <a:moveTo>
                  <a:pt x="0" y="2032000"/>
                </a:moveTo>
                <a:cubicBezTo>
                  <a:pt x="0" y="909757"/>
                  <a:pt x="1194057" y="0"/>
                  <a:pt x="2667000" y="0"/>
                </a:cubicBezTo>
                <a:cubicBezTo>
                  <a:pt x="4139943" y="0"/>
                  <a:pt x="5334000" y="909757"/>
                  <a:pt x="5334000" y="2032000"/>
                </a:cubicBezTo>
                <a:cubicBezTo>
                  <a:pt x="5334000" y="3154243"/>
                  <a:pt x="4139943" y="4064000"/>
                  <a:pt x="2667000" y="4064000"/>
                </a:cubicBezTo>
                <a:cubicBezTo>
                  <a:pt x="1194057" y="4064000"/>
                  <a:pt x="0" y="3154243"/>
                  <a:pt x="0" y="2032000"/>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5533" tIns="384725" rIns="2675536" bIns="4448725" numCol="1" spcCol="1270" anchor="ctr" anchorCtr="0">
            <a:noAutofit/>
          </a:bodyPr>
          <a:lstStyle/>
          <a:p>
            <a:pPr algn="ctr" defTabSz="711182">
              <a:lnSpc>
                <a:spcPct val="90000"/>
              </a:lnSpc>
              <a:spcBef>
                <a:spcPct val="0"/>
              </a:spcBef>
              <a:spcAft>
                <a:spcPct val="35000"/>
              </a:spcAft>
              <a:buClr>
                <a:srgbClr val="000000"/>
              </a:buClr>
            </a:pPr>
            <a:r>
              <a:rPr lang="en-US"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ONDERWIJS-OMGEVING</a:t>
            </a:r>
            <a:endParaRPr lang="bg-BG"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Vrije vorm: vorm 3">
            <a:extLst>
              <a:ext uri="{FF2B5EF4-FFF2-40B4-BE49-F238E27FC236}">
                <a16:creationId xmlns:a16="http://schemas.microsoft.com/office/drawing/2014/main" id="{E6B241DE-835F-CFDF-CE9D-DD213E955518}"/>
              </a:ext>
            </a:extLst>
          </p:cNvPr>
          <p:cNvSpPr/>
          <p:nvPr/>
        </p:nvSpPr>
        <p:spPr>
          <a:xfrm>
            <a:off x="3212488" y="1832427"/>
            <a:ext cx="5583177" cy="4334933"/>
          </a:xfrm>
          <a:custGeom>
            <a:avLst/>
            <a:gdLst>
              <a:gd name="connsiteX0" fmla="*/ 0 w 4187383"/>
              <a:gd name="connsiteY0" fmla="*/ 1625600 h 3251200"/>
              <a:gd name="connsiteX1" fmla="*/ 2093692 w 4187383"/>
              <a:gd name="connsiteY1" fmla="*/ 0 h 3251200"/>
              <a:gd name="connsiteX2" fmla="*/ 4187384 w 4187383"/>
              <a:gd name="connsiteY2" fmla="*/ 1625600 h 3251200"/>
              <a:gd name="connsiteX3" fmla="*/ 2093692 w 4187383"/>
              <a:gd name="connsiteY3" fmla="*/ 3251200 h 3251200"/>
              <a:gd name="connsiteX4" fmla="*/ 0 w 4187383"/>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83" h="3251200">
                <a:moveTo>
                  <a:pt x="0" y="1625600"/>
                </a:moveTo>
                <a:cubicBezTo>
                  <a:pt x="0" y="727806"/>
                  <a:pt x="937378" y="0"/>
                  <a:pt x="2093692" y="0"/>
                </a:cubicBezTo>
                <a:cubicBezTo>
                  <a:pt x="3250006" y="0"/>
                  <a:pt x="4187384" y="727806"/>
                  <a:pt x="4187384" y="1625600"/>
                </a:cubicBezTo>
                <a:cubicBezTo>
                  <a:pt x="4187384" y="2523394"/>
                  <a:pt x="3250006" y="3251200"/>
                  <a:pt x="2093692" y="3251200"/>
                </a:cubicBezTo>
                <a:cubicBezTo>
                  <a:pt x="937378" y="3251200"/>
                  <a:pt x="0" y="2523394"/>
                  <a:pt x="0" y="1625600"/>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29720" tIns="373888" rIns="1929721" bIns="3408341" numCol="1" spcCol="1270" anchor="ctr" anchorCtr="0">
            <a:noAutofit/>
          </a:bodyPr>
          <a:lstStyle/>
          <a:p>
            <a:pPr algn="ctr" defTabSz="711182">
              <a:lnSpc>
                <a:spcPct val="90000"/>
              </a:lnSpc>
              <a:spcBef>
                <a:spcPct val="0"/>
              </a:spcBef>
              <a:spcAft>
                <a:spcPct val="35000"/>
              </a:spcAft>
              <a:buClr>
                <a:srgbClr val="000000"/>
              </a:buClr>
            </a:pPr>
            <a:r>
              <a:rPr lang="en-US"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MULTICULTURELE ONDERWIJS-OMGEVING</a:t>
            </a:r>
            <a:endParaRPr lang="bg-BG"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5" name="Vrije vorm: vorm 4">
            <a:extLst>
              <a:ext uri="{FF2B5EF4-FFF2-40B4-BE49-F238E27FC236}">
                <a16:creationId xmlns:a16="http://schemas.microsoft.com/office/drawing/2014/main" id="{160D4DA0-69BC-4928-DC88-5AB228AB8CE4}"/>
              </a:ext>
            </a:extLst>
          </p:cNvPr>
          <p:cNvSpPr/>
          <p:nvPr/>
        </p:nvSpPr>
        <p:spPr>
          <a:xfrm>
            <a:off x="3851131" y="2916160"/>
            <a:ext cx="4305888" cy="3251200"/>
          </a:xfrm>
          <a:custGeom>
            <a:avLst/>
            <a:gdLst>
              <a:gd name="connsiteX0" fmla="*/ 0 w 3229416"/>
              <a:gd name="connsiteY0" fmla="*/ 1219200 h 2438400"/>
              <a:gd name="connsiteX1" fmla="*/ 1614708 w 3229416"/>
              <a:gd name="connsiteY1" fmla="*/ 0 h 2438400"/>
              <a:gd name="connsiteX2" fmla="*/ 3229416 w 3229416"/>
              <a:gd name="connsiteY2" fmla="*/ 1219200 h 2438400"/>
              <a:gd name="connsiteX3" fmla="*/ 1614708 w 3229416"/>
              <a:gd name="connsiteY3" fmla="*/ 2438400 h 2438400"/>
              <a:gd name="connsiteX4" fmla="*/ 0 w 3229416"/>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416" h="2438400">
                <a:moveTo>
                  <a:pt x="0" y="1219200"/>
                </a:moveTo>
                <a:cubicBezTo>
                  <a:pt x="0" y="545854"/>
                  <a:pt x="722929" y="0"/>
                  <a:pt x="1614708" y="0"/>
                </a:cubicBezTo>
                <a:cubicBezTo>
                  <a:pt x="2506487" y="0"/>
                  <a:pt x="3229416" y="545854"/>
                  <a:pt x="3229416" y="1219200"/>
                </a:cubicBezTo>
                <a:cubicBezTo>
                  <a:pt x="3229416" y="1892546"/>
                  <a:pt x="2506487" y="2438400"/>
                  <a:pt x="1614708" y="2438400"/>
                </a:cubicBezTo>
                <a:cubicBezTo>
                  <a:pt x="722929" y="2438400"/>
                  <a:pt x="0" y="1892546"/>
                  <a:pt x="0" y="1219200"/>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63464" tIns="357632" rIns="1263464" bIns="2389632" numCol="1" spcCol="1270" anchor="ctr" anchorCtr="0">
            <a:noAutofit/>
          </a:bodyPr>
          <a:lstStyle/>
          <a:p>
            <a:pPr algn="ctr" defTabSz="711182">
              <a:lnSpc>
                <a:spcPct val="90000"/>
              </a:lnSpc>
              <a:spcBef>
                <a:spcPct val="0"/>
              </a:spcBef>
              <a:spcAft>
                <a:spcPct val="35000"/>
              </a:spcAft>
              <a:buClr>
                <a:srgbClr val="000000"/>
              </a:buClr>
            </a:pPr>
            <a:r>
              <a:rPr lang="en-US"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INCLUSIEVE ONDERWIJS-OMGEVING</a:t>
            </a:r>
            <a:endParaRPr lang="bg-BG"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Vrije vorm: vorm 6">
            <a:extLst>
              <a:ext uri="{FF2B5EF4-FFF2-40B4-BE49-F238E27FC236}">
                <a16:creationId xmlns:a16="http://schemas.microsoft.com/office/drawing/2014/main" id="{14F5B7C9-5D20-4A02-F1A4-D44A59EC793A}"/>
              </a:ext>
            </a:extLst>
          </p:cNvPr>
          <p:cNvSpPr/>
          <p:nvPr/>
        </p:nvSpPr>
        <p:spPr>
          <a:xfrm>
            <a:off x="4489754" y="3999893"/>
            <a:ext cx="3028644" cy="2167467"/>
          </a:xfrm>
          <a:custGeom>
            <a:avLst/>
            <a:gdLst>
              <a:gd name="connsiteX0" fmla="*/ 0 w 2271483"/>
              <a:gd name="connsiteY0" fmla="*/ 812800 h 1625600"/>
              <a:gd name="connsiteX1" fmla="*/ 1135742 w 2271483"/>
              <a:gd name="connsiteY1" fmla="*/ 0 h 1625600"/>
              <a:gd name="connsiteX2" fmla="*/ 2271484 w 2271483"/>
              <a:gd name="connsiteY2" fmla="*/ 812800 h 1625600"/>
              <a:gd name="connsiteX3" fmla="*/ 1135742 w 2271483"/>
              <a:gd name="connsiteY3" fmla="*/ 1625600 h 1625600"/>
              <a:gd name="connsiteX4" fmla="*/ 0 w 2271483"/>
              <a:gd name="connsiteY4" fmla="*/ 8128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483" h="1625600">
                <a:moveTo>
                  <a:pt x="0" y="812800"/>
                </a:moveTo>
                <a:cubicBezTo>
                  <a:pt x="0" y="363903"/>
                  <a:pt x="508489" y="0"/>
                  <a:pt x="1135742" y="0"/>
                </a:cubicBezTo>
                <a:cubicBezTo>
                  <a:pt x="1762995" y="0"/>
                  <a:pt x="2271484" y="363903"/>
                  <a:pt x="2271484" y="812800"/>
                </a:cubicBezTo>
                <a:cubicBezTo>
                  <a:pt x="2271484" y="1261697"/>
                  <a:pt x="1762995" y="1625600"/>
                  <a:pt x="1135742" y="1625600"/>
                </a:cubicBezTo>
                <a:cubicBezTo>
                  <a:pt x="508489" y="1625600"/>
                  <a:pt x="0" y="1261697"/>
                  <a:pt x="0" y="812800"/>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57327" tIns="655659" rIns="557327" bIns="655659" numCol="1" spcCol="1270" anchor="ctr" anchorCtr="0">
            <a:noAutofit/>
          </a:bodyPr>
          <a:lstStyle/>
          <a:p>
            <a:pPr algn="ctr" defTabSz="711182">
              <a:lnSpc>
                <a:spcPct val="90000"/>
              </a:lnSpc>
              <a:spcBef>
                <a:spcPct val="0"/>
              </a:spcBef>
              <a:spcAft>
                <a:spcPct val="35000"/>
              </a:spcAft>
              <a:buClr>
                <a:srgbClr val="000000"/>
              </a:buClr>
            </a:pPr>
            <a:r>
              <a:rPr lang="en-US"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INCLUSIEVE MULTICULTURELE ONDERWIJS-OMGEVING</a:t>
            </a:r>
            <a:endParaRPr lang="bg-BG" sz="160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8" name="Текстово поле 7"/>
          <p:cNvSpPr txBox="1"/>
          <p:nvPr/>
        </p:nvSpPr>
        <p:spPr>
          <a:xfrm>
            <a:off x="535069" y="531581"/>
            <a:ext cx="3946914" cy="1528945"/>
          </a:xfrm>
          <a:prstGeom prst="rect">
            <a:avLst/>
          </a:prstGeom>
          <a:noFill/>
        </p:spPr>
        <p:txBody>
          <a:bodyPr wrap="none" rtlCol="0">
            <a:spAutoFit/>
          </a:bodyPr>
          <a:lstStyle/>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Een reeks factoren en voorwaarden</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die belangrijk zijn voor</a:t>
            </a:r>
          </a:p>
          <a:p>
            <a:pPr defTabSz="1219170">
              <a:buClr>
                <a:srgbClr val="000000"/>
              </a:buClr>
            </a:pP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elke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leeromgeving</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 waarin</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opvoeding</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 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vorming</a:t>
            </a:r>
            <a:endPar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defTabSz="1219170">
              <a:buClr>
                <a:srgbClr val="000000"/>
              </a:buClr>
            </a:pP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als</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persoon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plaatsvindt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9" name="Текстово поле 8"/>
          <p:cNvSpPr txBox="1"/>
          <p:nvPr/>
        </p:nvSpPr>
        <p:spPr>
          <a:xfrm>
            <a:off x="6834261" y="2096849"/>
            <a:ext cx="5112297" cy="1241622"/>
          </a:xfrm>
          <a:prstGeom prst="rect">
            <a:avLst/>
          </a:prstGeom>
          <a:noFill/>
        </p:spPr>
        <p:txBody>
          <a:bodyPr wrap="none" rtlCol="0">
            <a:spAutoFit/>
          </a:bodyPr>
          <a:lstStyle/>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Het milieu waarin zij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worden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opgevoed</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a:t>
            </a:r>
          </a:p>
          <a:p>
            <a:pPr defTabSz="1219170">
              <a:buClr>
                <a:srgbClr val="000000"/>
              </a:buClr>
            </a:pP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waarin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het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leren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socialiseren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studenten</a:t>
            </a:r>
            <a:endPar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met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verschillende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etnische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culturele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p>
          <a:p>
            <a:pPr defTabSz="1219170">
              <a:buClr>
                <a:srgbClr val="000000"/>
              </a:buClr>
            </a:pP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achtergronden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plaatsvindt</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10" name="Текстово поле 9"/>
          <p:cNvSpPr txBox="1"/>
          <p:nvPr/>
        </p:nvSpPr>
        <p:spPr>
          <a:xfrm>
            <a:off x="299964" y="2922151"/>
            <a:ext cx="5243743" cy="1775166"/>
          </a:xfrm>
          <a:prstGeom prst="rect">
            <a:avLst/>
          </a:prstGeom>
          <a:noFill/>
        </p:spPr>
        <p:txBody>
          <a:bodyPr wrap="none" rtlCol="0">
            <a:spAutoFit/>
          </a:bodyPr>
          <a:lstStyle/>
          <a:p>
            <a:pPr defTabSz="1219170">
              <a:buClr>
                <a:srgbClr val="000000"/>
              </a:buClr>
            </a:pP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Een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onderwijsomgeving</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die rekening houdt met</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 behoeften van elke leerling op basis van</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van zijn individuele kenmerken -</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ontwikkelingsniveau, vaardigheden,</a:t>
            </a:r>
          </a:p>
          <a:p>
            <a:pPr defTabSz="1219170">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culturele, sociale en andere verschillen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defTabSz="1219170">
              <a:buClr>
                <a:srgbClr val="000000"/>
              </a:buClr>
            </a:pPr>
            <a:endParaRPr lang="bg-BG" sz="16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63635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spcBef>
                <a:spcPts val="0"/>
              </a:spcBef>
            </a:pPr>
            <a:r>
              <a:rPr lang="en-US" sz="1867" b="1" dirty="0">
                <a:latin typeface="Tahoma" panose="020B0604030504040204" pitchFamily="34" charset="0"/>
                <a:ea typeface="Tahoma" panose="020B0604030504040204" pitchFamily="34" charset="0"/>
                <a:cs typeface="Tahoma" panose="020B0604030504040204" pitchFamily="34" charset="0"/>
              </a:rPr>
              <a:t>INCLUSIEVE MULTICULTURELE ONDERWIJSOMGEVING</a:t>
            </a:r>
            <a:endParaRPr lang="bg-BG" sz="1867" b="1" dirty="0">
              <a:latin typeface="Tahoma" panose="020B0604030504040204" pitchFamily="34" charset="0"/>
              <a:ea typeface="Tahoma" panose="020B0604030504040204" pitchFamily="34" charset="0"/>
              <a:cs typeface="Tahoma" panose="020B0604030504040204" pitchFamily="34" charset="0"/>
            </a:endParaRPr>
          </a:p>
        </p:txBody>
      </p:sp>
      <p:sp>
        <p:nvSpPr>
          <p:cNvPr id="20" name="Текстов контейнер 19"/>
          <p:cNvSpPr>
            <a:spLocks noGrp="1"/>
          </p:cNvSpPr>
          <p:nvPr>
            <p:ph type="body" idx="2"/>
          </p:nvPr>
        </p:nvSpPr>
        <p:spPr>
          <a:xfrm>
            <a:off x="6512560" y="775212"/>
            <a:ext cx="5445760" cy="5634379"/>
          </a:xfrm>
        </p:spPr>
        <p:txBody>
          <a:bodyPr/>
          <a:lstStyle/>
          <a:p>
            <a:pPr marL="0" indent="-479988"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Onderwijsomgeving gericht op de persoonlijkheid van de </a:t>
            </a:r>
            <a:r>
              <a:rPr lang="en-US" dirty="0" err="1">
                <a:latin typeface="Tahoma" panose="020B0604030504040204" pitchFamily="34" charset="0"/>
                <a:ea typeface="Tahoma" panose="020B0604030504040204" pitchFamily="34" charset="0"/>
                <a:cs typeface="Tahoma" panose="020B0604030504040204" pitchFamily="34" charset="0"/>
              </a:rPr>
              <a:t>leerling</a:t>
            </a:r>
            <a:r>
              <a:rPr lang="en-US" dirty="0">
                <a:latin typeface="Tahoma" panose="020B0604030504040204" pitchFamily="34" charset="0"/>
                <a:ea typeface="Tahoma" panose="020B0604030504040204" pitchFamily="34" charset="0"/>
                <a:cs typeface="Tahoma" panose="020B0604030504040204" pitchFamily="34" charset="0"/>
              </a:rPr>
              <a:t>. Elke </a:t>
            </a:r>
            <a:r>
              <a:rPr lang="en-US" dirty="0" err="1">
                <a:latin typeface="Tahoma" panose="020B0604030504040204" pitchFamily="34" charset="0"/>
                <a:ea typeface="Tahoma" panose="020B0604030504040204" pitchFamily="34" charset="0"/>
                <a:cs typeface="Tahoma" panose="020B0604030504040204" pitchFamily="34" charset="0"/>
              </a:rPr>
              <a:t>leerling</a:t>
            </a:r>
            <a:r>
              <a:rPr lang="en-US" dirty="0">
                <a:latin typeface="Tahoma" panose="020B0604030504040204" pitchFamily="34" charset="0"/>
                <a:ea typeface="Tahoma" panose="020B0604030504040204" pitchFamily="34" charset="0"/>
                <a:cs typeface="Tahoma" panose="020B0604030504040204" pitchFamily="34" charset="0"/>
              </a:rPr>
              <a:t> wordt gewaardeerd om zijn individualiteit en cultuur.</a:t>
            </a:r>
          </a:p>
          <a:p>
            <a:pPr marL="0" indent="0" algn="just">
              <a:buClr>
                <a:schemeClr val="accent2"/>
              </a:buClr>
            </a:pPr>
            <a:endParaRPr lang="bg-BG" dirty="0">
              <a:latin typeface="Tahoma" panose="020B0604030504040204" pitchFamily="34" charset="0"/>
              <a:ea typeface="Tahoma" panose="020B0604030504040204" pitchFamily="34" charset="0"/>
              <a:cs typeface="Tahoma" panose="020B0604030504040204" pitchFamily="34" charset="0"/>
            </a:endParaRPr>
          </a:p>
          <a:p>
            <a:pPr marL="0" indent="-479988"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Onderwijsruimte waarin pedagogische benaderingen worden toegepast die de specifieke kenmerken van culturele diversiteit erkennen en in aanmerking nemen.</a:t>
            </a:r>
          </a:p>
          <a:p>
            <a:pPr marL="0" indent="0" algn="just">
              <a:buClr>
                <a:schemeClr val="accent2"/>
              </a:buClr>
            </a:pPr>
            <a:endParaRPr lang="ru-RU" dirty="0">
              <a:latin typeface="Tahoma" panose="020B0604030504040204" pitchFamily="34" charset="0"/>
              <a:ea typeface="Tahoma" panose="020B0604030504040204" pitchFamily="34" charset="0"/>
              <a:cs typeface="Tahoma" panose="020B0604030504040204" pitchFamily="34" charset="0"/>
            </a:endParaRPr>
          </a:p>
          <a:p>
            <a:pPr marL="0" indent="-479988"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Een veilige en beveiligde omgeving waarin elke leerling zich beschermd en vrij voelt om zijn capaciteiten te ontwikkelen</a:t>
            </a:r>
            <a:r>
              <a:rPr lang="bg-BG" dirty="0">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latin typeface="Tahoma" panose="020B0604030504040204" pitchFamily="34" charset="0"/>
              <a:ea typeface="Tahoma" panose="020B0604030504040204" pitchFamily="34" charset="0"/>
              <a:cs typeface="Tahoma" panose="020B0604030504040204" pitchFamily="34" charset="0"/>
            </a:endParaRPr>
          </a:p>
          <a:p>
            <a:pPr marL="0" indent="-479988"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Een omgeving die in het teken staat van respect, begrip en tolerantie en die teamwerk en samenwerking bevordert</a:t>
            </a:r>
            <a:r>
              <a:rPr lang="bg-BG" dirty="0">
                <a:latin typeface="Tahoma" panose="020B0604030504040204" pitchFamily="34" charset="0"/>
                <a:ea typeface="Tahoma" panose="020B0604030504040204" pitchFamily="34" charset="0"/>
                <a:cs typeface="Tahoma" panose="020B0604030504040204" pitchFamily="34" charset="0"/>
              </a:rPr>
              <a:t>.</a:t>
            </a:r>
          </a:p>
        </p:txBody>
      </p:sp>
      <p:pic>
        <p:nvPicPr>
          <p:cNvPr id="22" name="Контейнер за картина 21"/>
          <p:cNvPicPr>
            <a:picLocks noGrp="1" noChangeAspect="1"/>
          </p:cNvPicPr>
          <p:nvPr>
            <p:ph type="pic" idx="3"/>
          </p:nvPr>
        </p:nvPicPr>
        <p:blipFill>
          <a:blip r:embed="rId2">
            <a:extLst>
              <a:ext uri="{28A0092B-C50C-407E-A947-70E740481C1C}">
                <a14:useLocalDpi xmlns:a14="http://schemas.microsoft.com/office/drawing/2010/main" val="0"/>
              </a:ext>
            </a:extLst>
          </a:blip>
          <a:stretch>
            <a:fillRect/>
          </a:stretch>
        </p:blipFill>
        <p:spPr>
          <a:xfrm>
            <a:off x="182881" y="1551305"/>
            <a:ext cx="6126481" cy="4082196"/>
          </a:xfrm>
        </p:spPr>
      </p:pic>
    </p:spTree>
    <p:extLst>
      <p:ext uri="{BB962C8B-B14F-4D97-AF65-F5344CB8AC3E}">
        <p14:creationId xmlns:p14="http://schemas.microsoft.com/office/powerpoint/2010/main" val="171271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r>
              <a:rPr lang="en-US" sz="2400" b="1" dirty="0">
                <a:latin typeface="Tahoma" panose="020B0604030504040204" pitchFamily="34" charset="0"/>
                <a:ea typeface="Tahoma" panose="020B0604030504040204" pitchFamily="34" charset="0"/>
                <a:cs typeface="Tahoma" panose="020B0604030504040204" pitchFamily="34" charset="0"/>
              </a:rPr>
              <a:t>VOORBEELDEN</a:t>
            </a:r>
            <a:endParaRPr lang="bg-BG"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Правоъгълник 7"/>
          <p:cNvSpPr/>
          <p:nvPr/>
        </p:nvSpPr>
        <p:spPr>
          <a:xfrm>
            <a:off x="401320" y="3998269"/>
            <a:ext cx="5415280" cy="954300"/>
          </a:xfrm>
          <a:prstGeom prst="rect">
            <a:avLst/>
          </a:prstGeom>
        </p:spPr>
        <p:txBody>
          <a:bodyPr wrap="square">
            <a:spAutoFit/>
          </a:bodyPr>
          <a:lstStyle/>
          <a:p>
            <a:pPr algn="just" defTabSz="1219170">
              <a:buClr>
                <a:srgbClr val="000000"/>
              </a:buClr>
            </a:pP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Bij de ontwikkeling van het leerplan en het gebruik van leertechnologieën wordt rekening gehouden met de diversiteit van de culturen</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9" name="Правоъгълник 8"/>
          <p:cNvSpPr/>
          <p:nvPr/>
        </p:nvSpPr>
        <p:spPr>
          <a:xfrm>
            <a:off x="5963920" y="4983153"/>
            <a:ext cx="5801360" cy="954300"/>
          </a:xfrm>
          <a:prstGeom prst="rect">
            <a:avLst/>
          </a:prstGeom>
        </p:spPr>
        <p:txBody>
          <a:bodyPr wrap="square">
            <a:spAutoFit/>
          </a:bodyPr>
          <a:lstStyle/>
          <a:p>
            <a:pPr algn="just" defTabSz="1219170">
              <a:buClr>
                <a:srgbClr val="000000"/>
              </a:buClr>
            </a:pP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Er worden verschillende projecten voor interculturele communicatie ontwikkeld en uitgevoerd - in de klas en bij buitenschoolse activiteiten</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10" name="Правоъгълник 9"/>
          <p:cNvSpPr/>
          <p:nvPr/>
        </p:nvSpPr>
        <p:spPr>
          <a:xfrm>
            <a:off x="5963920" y="2034608"/>
            <a:ext cx="5577840" cy="1816266"/>
          </a:xfrm>
          <a:prstGeom prst="rect">
            <a:avLst/>
          </a:prstGeom>
        </p:spPr>
        <p:txBody>
          <a:bodyPr wrap="square">
            <a:spAutoFit/>
          </a:bodyPr>
          <a:lstStyle/>
          <a:p>
            <a:pPr algn="just" defTabSz="1219170">
              <a:buClr>
                <a:srgbClr val="000000"/>
              </a:buClr>
            </a:pP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Er worden programma's ontwikkeld en uitgevoerd voor extra ondersteuning van leerlingen die problemen hebben met taalverwerving, resp. met leren; er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worden</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werkvormen</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gebruikt om de motivatie te vergroten en communicatieproblemen te overwinnen</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11" name="Правоъгълник 10"/>
          <p:cNvSpPr/>
          <p:nvPr/>
        </p:nvSpPr>
        <p:spPr>
          <a:xfrm>
            <a:off x="401319" y="1147344"/>
            <a:ext cx="5210340" cy="1528945"/>
          </a:xfrm>
          <a:prstGeom prst="rect">
            <a:avLst/>
          </a:prstGeom>
        </p:spPr>
        <p:txBody>
          <a:bodyPr wrap="square">
            <a:spAutoFit/>
          </a:bodyPr>
          <a:lstStyle/>
          <a:p>
            <a:pPr algn="just" defTabSz="1219170">
              <a:buClr>
                <a:srgbClr val="000000"/>
              </a:buClr>
            </a:pP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De oorzaken van bepaalde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onderwijsachterstanden</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communicatieproblemen</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de mate van motivatie en leerbehoeften worden onderzocht en vastgesteld.</a:t>
            </a:r>
            <a:endPar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97519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202468"/>
            <a:ext cx="12192000" cy="569715"/>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Organisatie van een inclusieve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16" name="Текстов контейнер 2"/>
          <p:cNvSpPr txBox="1">
            <a:spLocks/>
          </p:cNvSpPr>
          <p:nvPr/>
        </p:nvSpPr>
        <p:spPr>
          <a:xfrm>
            <a:off x="5919948" y="1072774"/>
            <a:ext cx="5556013" cy="102235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380990" indent="-380990" algn="just" defTabSz="1219170">
              <a:spcBef>
                <a:spcPts val="373"/>
              </a:spcBef>
              <a:buClr>
                <a:srgbClr val="EC771B"/>
              </a:buClr>
              <a:buFont typeface="Wingdings" panose="05000000000000000000" pitchFamily="2" charset="2"/>
              <a:buChar char="ü"/>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De bevoegde leerkracht organiseert de omgeving en houdt daarbij rekening met de culturele diversiteit in de klas</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
        <p:nvSpPr>
          <p:cNvPr id="17" name="Текстово поле 16"/>
          <p:cNvSpPr txBox="1"/>
          <p:nvPr/>
        </p:nvSpPr>
        <p:spPr>
          <a:xfrm>
            <a:off x="264215" y="4385674"/>
            <a:ext cx="5534781" cy="1241622"/>
          </a:xfrm>
          <a:prstGeom prst="rect">
            <a:avLst/>
          </a:prstGeom>
          <a:noFill/>
        </p:spPr>
        <p:txBody>
          <a:bodyPr wrap="square" rtlCol="0">
            <a:spAutoFit/>
          </a:bodyPr>
          <a:lstStyle/>
          <a:p>
            <a:pPr algn="just" defTabSz="1219170">
              <a:buClr>
                <a:srgbClr val="8388E3"/>
              </a:buClr>
            </a:pP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De omgeving moet rust en veiligheid brengen, om de leerling het gevoel te geven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dat</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die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persoonlijk</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deel</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uitmaakt van die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ruimte</a:t>
            </a:r>
            <a:r>
              <a:rPr lang="bg-BG"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6" name="Правоъгълник 5"/>
          <p:cNvSpPr/>
          <p:nvPr/>
        </p:nvSpPr>
        <p:spPr>
          <a:xfrm>
            <a:off x="5919948" y="5447968"/>
            <a:ext cx="5678845" cy="1241622"/>
          </a:xfrm>
          <a:prstGeom prst="rect">
            <a:avLst/>
          </a:prstGeom>
        </p:spPr>
        <p:txBody>
          <a:bodyPr wrap="square">
            <a:spAutoFit/>
          </a:bodyPr>
          <a:lstStyle/>
          <a:p>
            <a:pPr marL="380990" indent="-380990" algn="just" defTabSz="1219170">
              <a:buClr>
                <a:srgbClr val="8388E3"/>
              </a:buClr>
              <a:buFont typeface="Wingdings" panose="05000000000000000000" pitchFamily="2" charset="2"/>
              <a:buChar char="ü"/>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 inrichting is afgestemd op de leeftijd van de leerlingen. Er worden mogelijkheden geboden voor het verstrekken van leermiddelen om de leerlingen bij het leerproces te helpen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7" name="Правоъгълник 6"/>
          <p:cNvSpPr/>
          <p:nvPr/>
        </p:nvSpPr>
        <p:spPr>
          <a:xfrm>
            <a:off x="5919948" y="3866280"/>
            <a:ext cx="5678845" cy="1528945"/>
          </a:xfrm>
          <a:prstGeom prst="rect">
            <a:avLst/>
          </a:prstGeom>
        </p:spPr>
        <p:txBody>
          <a:bodyPr wrap="square">
            <a:spAutoFit/>
          </a:bodyPr>
          <a:lstStyle/>
          <a:p>
            <a:pPr marL="380990" indent="-380990" algn="just" defTabSz="1219170">
              <a:buClr>
                <a:srgbClr val="8388E3"/>
              </a:buClr>
              <a:buFont typeface="Wingdings" panose="05000000000000000000" pitchFamily="2" charset="2"/>
              <a:buChar char="ü"/>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Er wordt een ruimte (hoek, tentoonstelling) voorzien waarin de leerlingen voorwerpen, symbolen en materialen die verband houden met de cultuur en tradities van hun gemeenschap kunnen rangschikken.</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Правоъгълник 19"/>
          <p:cNvSpPr/>
          <p:nvPr/>
        </p:nvSpPr>
        <p:spPr>
          <a:xfrm>
            <a:off x="264215" y="1556140"/>
            <a:ext cx="5534781" cy="954300"/>
          </a:xfrm>
          <a:prstGeom prst="rect">
            <a:avLst/>
          </a:prstGeom>
        </p:spPr>
        <p:txBody>
          <a:bodyPr wrap="square">
            <a:spAutoFit/>
          </a:bodyPr>
          <a:lstStyle/>
          <a:p>
            <a:pPr algn="just"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De organisatie van de leerruimte is een belangrijk element van het beheer van de inclusieve onderwijsomgeving</a:t>
            </a:r>
            <a:r>
              <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p>
        </p:txBody>
      </p:sp>
      <p:sp>
        <p:nvSpPr>
          <p:cNvPr id="21" name="Текстов контейнер 2"/>
          <p:cNvSpPr txBox="1">
            <a:spLocks/>
          </p:cNvSpPr>
          <p:nvPr/>
        </p:nvSpPr>
        <p:spPr>
          <a:xfrm>
            <a:off x="5919948" y="2277429"/>
            <a:ext cx="5678845" cy="107201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380990" indent="-380990" algn="just" defTabSz="1219170">
              <a:spcBef>
                <a:spcPts val="373"/>
              </a:spcBef>
              <a:buClr>
                <a:srgbClr val="EC771B"/>
              </a:buClr>
              <a:buFont typeface="Wingdings" panose="05000000000000000000" pitchFamily="2" charset="2"/>
              <a:buChar char="ü"/>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De bevoegde leerkracht moedigt de deelname van de leerlingen aan bij het organiseren van de leerruimte in de klas</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57090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67877"/>
            <a:ext cx="12192000" cy="909420"/>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Effectieve technologieën voor het </a:t>
            </a:r>
            <a:r>
              <a:rPr lang="en-US" sz="2133" b="1" dirty="0" err="1">
                <a:latin typeface="Tahoma" panose="020B0604030504040204" pitchFamily="34" charset="0"/>
                <a:ea typeface="Tahoma" panose="020B0604030504040204" pitchFamily="34" charset="0"/>
                <a:cs typeface="Tahoma" panose="020B0604030504040204" pitchFamily="34" charset="0"/>
              </a:rPr>
              <a:t>installeren</a:t>
            </a:r>
            <a:r>
              <a:rPr lang="en-US" sz="2133" b="1" dirty="0">
                <a:latin typeface="Tahoma" panose="020B0604030504040204" pitchFamily="34" charset="0"/>
                <a:ea typeface="Tahoma" panose="020B0604030504040204" pitchFamily="34" charset="0"/>
                <a:cs typeface="Tahoma" panose="020B0604030504040204" pitchFamily="34" charset="0"/>
              </a:rPr>
              <a:t> van </a:t>
            </a:r>
            <a:r>
              <a:rPr lang="en-US" sz="2133" b="1" dirty="0" err="1">
                <a:latin typeface="Tahoma" panose="020B0604030504040204" pitchFamily="34" charset="0"/>
                <a:ea typeface="Tahoma" panose="020B0604030504040204" pitchFamily="34" charset="0"/>
                <a:cs typeface="Tahoma" panose="020B0604030504040204" pitchFamily="34" charset="0"/>
              </a:rPr>
              <a:t>een</a:t>
            </a:r>
            <a:r>
              <a:rPr lang="en-US" sz="2133" b="1" dirty="0">
                <a:latin typeface="Tahoma" panose="020B0604030504040204" pitchFamily="34" charset="0"/>
                <a:ea typeface="Tahoma" panose="020B0604030504040204" pitchFamily="34" charset="0"/>
                <a:cs typeface="Tahoma" panose="020B0604030504040204" pitchFamily="34" charset="0"/>
              </a:rPr>
              <a:t> inclusieve</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4" name="Текстов контейнер 3"/>
          <p:cNvSpPr>
            <a:spLocks noGrp="1"/>
          </p:cNvSpPr>
          <p:nvPr>
            <p:ph type="body" idx="2"/>
          </p:nvPr>
        </p:nvSpPr>
        <p:spPr>
          <a:xfrm>
            <a:off x="532191" y="735391"/>
            <a:ext cx="4180115" cy="5347125"/>
          </a:xfrm>
        </p:spPr>
        <p:txBody>
          <a:bodyPr/>
          <a:lstStyle/>
          <a:p>
            <a:pPr marL="0"/>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Collaboratief</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 leren</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algn="l"/>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Een basisaanpak voor het opbouwen van relaties die kenmerkend zijn voor een inclusieve multiculturele onderwijsomgeving</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76198" indent="-380990" algn="l">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Respect voor het individu</a:t>
            </a:r>
          </a:p>
          <a:p>
            <a:pPr marL="76198" indent="-380990" algn="l">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Respect voor verschillende meningen</a:t>
            </a:r>
          </a:p>
          <a:p>
            <a:pPr marL="76198" indent="-380990" algn="l">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Partnerschap, teamwerk</a:t>
            </a:r>
          </a:p>
          <a:p>
            <a:pPr marL="76198" indent="-380990" algn="l">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Empathie</a:t>
            </a:r>
          </a:p>
          <a:p>
            <a:pPr marL="76198" indent="-380990" algn="l">
              <a:buClr>
                <a:schemeClr val="accent3"/>
              </a:buClr>
              <a:buFont typeface="Wingdings" panose="05000000000000000000" pitchFamily="2" charset="2"/>
              <a:buChar char="Ø"/>
            </a:pP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Emotieregulatie</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76198" indent="-380990" algn="l">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Gedragscontrole in extreme situaties</a:t>
            </a:r>
          </a:p>
          <a:p>
            <a:pPr marL="76198" indent="-380990" algn="l">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Sociaal verantwoordelijk gedrag tegenover anderen en tegenover zichzelf</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ово поле 4"/>
          <p:cNvSpPr txBox="1"/>
          <p:nvPr/>
        </p:nvSpPr>
        <p:spPr>
          <a:xfrm>
            <a:off x="5574065" y="1480220"/>
            <a:ext cx="6357524" cy="3540200"/>
          </a:xfrm>
          <a:prstGeom prst="rect">
            <a:avLst/>
          </a:prstGeom>
          <a:noFill/>
        </p:spPr>
        <p:txBody>
          <a:bodyPr wrap="square" rtlCol="0">
            <a:spAutoFit/>
          </a:bodyPr>
          <a:lstStyle/>
          <a:p>
            <a:pPr algn="just" defTabSz="1219170">
              <a:buClr>
                <a:srgbClr val="000000"/>
              </a:buClr>
            </a:pP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De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onderwijsomgeving</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is gebaseerd op het idee van gelijkheid en partnerschap tussen alle deelnemers bij het oplossen van de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leertaken</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a:t>
            </a:r>
          </a:p>
          <a:p>
            <a:pPr algn="just" defTabSz="1219170">
              <a:buClr>
                <a:srgbClr val="000000"/>
              </a:buClr>
            </a:pP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algn="just" defTabSz="1219170">
              <a:buClr>
                <a:srgbClr val="000000"/>
              </a:buClr>
            </a:pP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Succes bij het oplossen van taken hangt af van goede communicatie, constructieve ideeën van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elke</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deelnemer</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en teamwerk</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a:t>
            </a:r>
          </a:p>
          <a:p>
            <a:pPr algn="just" defTabSz="1219170">
              <a:buClr>
                <a:srgbClr val="000000"/>
              </a:buClr>
            </a:pP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algn="just" defTabSz="1219170">
              <a:buClr>
                <a:srgbClr val="000000"/>
              </a:buClr>
            </a:pP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Leiden is het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vertegenwoordigen</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het team. Het team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vormt</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een</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samenhangende groep waarvan de leden samenwerken om een specifiek doel te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bereiken</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en </a:t>
            </a:r>
            <a:r>
              <a:rPr lang="en-US" sz="1867"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te</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streven naar een effectief resultaat</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62736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77764"/>
            <a:ext cx="12177131" cy="764064"/>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Effectieve technologieën voor het opbouwen van inclusieve</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121070" y="697040"/>
            <a:ext cx="4562207" cy="3284712"/>
          </a:xfrm>
        </p:spPr>
        <p:txBody>
          <a:bodyPr/>
          <a:lstStyle/>
          <a:p>
            <a:pPr marL="0" indent="0"/>
            <a:r>
              <a:rPr lang="en-GB" b="1" dirty="0">
                <a:solidFill>
                  <a:schemeClr val="accent2"/>
                </a:solidFill>
                <a:latin typeface="Tahoma" panose="020B0604030504040204" pitchFamily="34" charset="0"/>
                <a:ea typeface="Tahoma" panose="020B0604030504040204" pitchFamily="34" charset="0"/>
                <a:cs typeface="Tahoma" panose="020B0604030504040204" pitchFamily="34" charset="0"/>
              </a:rPr>
              <a:t>Coöperatief leren</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Is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variant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collaboratief</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leren, dan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worden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krachten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gebundeld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om een gemeenschappelijke taak op te lossen, maar elk van de lid van het team voert een bepaald deel van het werk uit, dat belangrijk genoeg is voor een succesvol eindresultaat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Текстов контейнер 2"/>
          <p:cNvSpPr txBox="1">
            <a:spLocks/>
          </p:cNvSpPr>
          <p:nvPr/>
        </p:nvSpPr>
        <p:spPr>
          <a:xfrm>
            <a:off x="609601" y="3981752"/>
            <a:ext cx="11069443" cy="2190480"/>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1219170">
              <a:spcBef>
                <a:spcPts val="373"/>
              </a:spcBef>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rPr>
              <a:t>Projectmatig leren</a:t>
            </a:r>
            <a:endPar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endParaRPr>
          </a:p>
          <a:p>
            <a:pPr marL="0" indent="0" algn="just" defTabSz="1219170">
              <a:spcBef>
                <a:spcPts val="373"/>
              </a:spcBef>
            </a:pP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Persoonsgerichte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werkvorm</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voor het organiseren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een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zelfstandige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activiteit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voor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leerlingen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met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een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integratie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een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probleembenadering,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groepswerk</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en onderzoeksmethoden. 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werkvorm</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is  gericht op het ontwikkelen van initiatief,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rPr>
              <a:t>creativiteit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 en onderzoeksvaardigheden door het oplossen van interessante taken of problemen voor studenten, voornamelijk van praktische aard. Het gaat om zelforganisatie en zelfbeheer van het team, wat teamwerk en samenwerking stimuleert.</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2"/>
          <p:cNvSpPr txBox="1">
            <a:spLocks/>
          </p:cNvSpPr>
          <p:nvPr/>
        </p:nvSpPr>
        <p:spPr>
          <a:xfrm>
            <a:off x="4944534" y="1111996"/>
            <a:ext cx="6966857" cy="2348009"/>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1219170">
              <a:spcBef>
                <a:spcPts val="373"/>
              </a:spcBef>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rPr>
              <a:t>Probleemgestuurd leren</a:t>
            </a:r>
            <a:endPar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endParaRPr>
          </a:p>
          <a:p>
            <a:pPr marL="0" indent="0" algn="just" defTabSz="1219170">
              <a:spcBef>
                <a:spcPts val="373"/>
              </a:spcBef>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rPr>
              <a:t>Leren gericht op het verwerven van nieuwe kennis door het oplossen van een probleem. Het vereist activiteit en zelfstandigheid van de leerlingen, creativiteit, combineerbaarheid en onderlinge samenwerking.</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0780129"/>
      </p:ext>
    </p:extLst>
  </p:cSld>
  <p:clrMapOvr>
    <a:masterClrMapping/>
  </p:clrMapOvr>
</p:sld>
</file>

<file path=ppt/theme/theme1.xml><?xml version="1.0" encoding="utf-8"?>
<a:theme xmlns:a="http://schemas.openxmlformats.org/drawingml/2006/main" name="Contents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1723</Words>
  <Application>Microsoft Office PowerPoint</Application>
  <PresentationFormat>Breedbeeld</PresentationFormat>
  <Paragraphs>143</Paragraphs>
  <Slides>15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Malgun Gothic</vt:lpstr>
      <vt:lpstr>Arial</vt:lpstr>
      <vt:lpstr>Calibri</vt:lpstr>
      <vt:lpstr>Symbol</vt:lpstr>
      <vt:lpstr>Tahoma</vt:lpstr>
      <vt:lpstr>Wingdings</vt:lpstr>
      <vt:lpstr>Contents Slide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Karel Moons</dc:creator>
  <cp:lastModifiedBy>Karel Moons</cp:lastModifiedBy>
  <cp:revision>2</cp:revision>
  <dcterms:created xsi:type="dcterms:W3CDTF">2022-09-21T09:34:55Z</dcterms:created>
  <dcterms:modified xsi:type="dcterms:W3CDTF">2022-10-26T16:03:09Z</dcterms:modified>
</cp:coreProperties>
</file>