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71" r:id="rId2"/>
    <p:sldId id="372" r:id="rId3"/>
    <p:sldId id="373"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1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7C4574-AD0F-4619-970A-75F026B03AA6}" type="doc">
      <dgm:prSet loTypeId="urn:microsoft.com/office/officeart/2005/8/layout/hProcess7" loCatId="list" qsTypeId="urn:microsoft.com/office/officeart/2005/8/quickstyle/simple1" qsCatId="simple" csTypeId="urn:microsoft.com/office/officeart/2005/8/colors/accent2_1" csCatId="accent2" phldr="1"/>
      <dgm:spPr/>
      <dgm:t>
        <a:bodyPr/>
        <a:lstStyle/>
        <a:p>
          <a:endParaRPr lang="bg-BG"/>
        </a:p>
      </dgm:t>
    </dgm:pt>
    <dgm:pt modelId="{5E14041F-8E10-4F99-86D3-15BAE1C50AB2}">
      <dgm:prSet phldrT="[Текст]" custT="1"/>
      <dgm:spPr/>
      <dgm:t>
        <a:bodyPr/>
        <a:lstStyle/>
        <a:p>
          <a:pPr algn="r"/>
          <a:r>
            <a:rPr lang="en-US" sz="1400" noProof="0" dirty="0">
              <a:latin typeface="Tahoma" panose="020B0604030504040204" pitchFamily="34" charset="0"/>
              <a:ea typeface="Tahoma" panose="020B0604030504040204" pitchFamily="34" charset="0"/>
              <a:cs typeface="Tahoma" panose="020B0604030504040204" pitchFamily="34" charset="0"/>
            </a:rPr>
            <a:t>Gezamenlijke opleiding van </a:t>
          </a:r>
          <a:r>
            <a:rPr lang="en-US" sz="1400" noProof="0" dirty="0" err="1">
              <a:latin typeface="Tahoma" panose="020B0604030504040204" pitchFamily="34" charset="0"/>
              <a:ea typeface="Tahoma" panose="020B0604030504040204" pitchFamily="34" charset="0"/>
              <a:cs typeface="Tahoma" panose="020B0604030504040204" pitchFamily="34" charset="0"/>
            </a:rPr>
            <a:t>leerlingen</a:t>
          </a:r>
          <a:r>
            <a:rPr lang="en-US" sz="1400" noProof="0" dirty="0">
              <a:latin typeface="Tahoma" panose="020B0604030504040204" pitchFamily="34" charset="0"/>
              <a:ea typeface="Tahoma" panose="020B0604030504040204" pitchFamily="34" charset="0"/>
              <a:cs typeface="Tahoma" panose="020B0604030504040204" pitchFamily="34" charset="0"/>
            </a:rPr>
            <a:t> met verschillende etnische achtergronden.</a:t>
          </a:r>
          <a:endParaRPr lang="bg-BG" sz="1400" noProof="0" dirty="0">
            <a:latin typeface="Tahoma" panose="020B0604030504040204" pitchFamily="34" charset="0"/>
            <a:ea typeface="Tahoma" panose="020B0604030504040204" pitchFamily="34" charset="0"/>
            <a:cs typeface="Tahoma" panose="020B0604030504040204" pitchFamily="34" charset="0"/>
          </a:endParaRPr>
        </a:p>
      </dgm:t>
    </dgm:pt>
    <dgm:pt modelId="{DCCA3514-19F9-4CDB-89F2-5374AAAD65B2}" type="parTrans" cxnId="{93480CB9-B3B7-4A6A-A0E3-B1DD221F67D7}">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70C52480-6319-4568-B145-675C65ED5892}" type="sibTrans" cxnId="{93480CB9-B3B7-4A6A-A0E3-B1DD221F67D7}">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36FB1C8C-B2BC-4200-BFBE-64F6594C724B}">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Multiculturele onderwijsomgeving</a:t>
          </a:r>
          <a:endParaRPr lang="bg-BG" sz="1400" dirty="0">
            <a:latin typeface="Tahoma" panose="020B0604030504040204" pitchFamily="34" charset="0"/>
            <a:ea typeface="Tahoma" panose="020B0604030504040204" pitchFamily="34" charset="0"/>
            <a:cs typeface="Tahoma" panose="020B0604030504040204" pitchFamily="34" charset="0"/>
          </a:endParaRPr>
        </a:p>
      </dgm:t>
    </dgm:pt>
    <dgm:pt modelId="{3E188520-0850-42C2-B62E-3A48B1A25143}" type="parTrans" cxnId="{60572D59-8E61-4954-BE76-585FE3587E3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B3DC2F5F-7585-4CCF-80E9-BDABBFDE1A1D}" type="sibTrans" cxnId="{60572D59-8E61-4954-BE76-585FE3587E3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C2913411-8B9F-4966-B45A-A7606F81D260}">
      <dgm:prSet phldrT="[Текст]" custT="1"/>
      <dgm:spPr/>
      <dgm:t>
        <a:bodyPr/>
        <a:lstStyle/>
        <a:p>
          <a:pPr algn="r"/>
          <a:r>
            <a:rPr lang="en-US" sz="1400" dirty="0">
              <a:latin typeface="Tahoma" panose="020B0604030504040204" pitchFamily="34" charset="0"/>
              <a:ea typeface="Tahoma" panose="020B0604030504040204" pitchFamily="34" charset="0"/>
              <a:cs typeface="Tahoma" panose="020B0604030504040204" pitchFamily="34" charset="0"/>
            </a:rPr>
            <a:t>Interactie van de onderwijsinstelling met gezinnen die verschillende talen spreken, met een andere cultuur, religie, tradities en waarden.</a:t>
          </a:r>
          <a:endParaRPr lang="bg-BG" sz="1400" dirty="0">
            <a:latin typeface="Tahoma" panose="020B0604030504040204" pitchFamily="34" charset="0"/>
            <a:ea typeface="Tahoma" panose="020B0604030504040204" pitchFamily="34" charset="0"/>
            <a:cs typeface="Tahoma" panose="020B0604030504040204" pitchFamily="34" charset="0"/>
          </a:endParaRPr>
        </a:p>
      </dgm:t>
    </dgm:pt>
    <dgm:pt modelId="{76E90CD3-60D9-48E1-B560-E9EE34812DA4}" type="parTrans" cxnId="{27193B99-61D4-45A1-A61D-0800E6E4ED27}">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433D6DB5-95EC-4B20-A1DD-04B0B90AFB4A}" type="sibTrans" cxnId="{27193B99-61D4-45A1-A61D-0800E6E4ED27}">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4DA1F261-6A0D-4308-A3AF-0A3BA8C69903}">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Multiculturele onderwijsomgeving</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4334BA83-A512-4089-BB18-C49FC782FD39}" type="sibTrans" cxnId="{7D61EEB2-2072-45D4-B110-029ADC33557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C2907810-7ECD-45A3-A716-B19409AF287E}" type="parTrans" cxnId="{7D61EEB2-2072-45D4-B110-029ADC33557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CDC43BA9-972A-4950-A189-152BA1931F20}">
      <dgm:prSet custT="1"/>
      <dgm:spPr/>
      <dgm:t>
        <a:bodyPr/>
        <a:lstStyle/>
        <a:p>
          <a:pPr algn="r"/>
          <a:r>
            <a:rPr lang="en-US" sz="1400" noProof="0" dirty="0" err="1">
              <a:latin typeface="Tahoma" panose="020B0604030504040204" pitchFamily="34" charset="0"/>
              <a:ea typeface="Tahoma" panose="020B0604030504040204" pitchFamily="34" charset="0"/>
              <a:cs typeface="Tahoma" panose="020B0604030504040204" pitchFamily="34" charset="0"/>
            </a:rPr>
            <a:t>Reflectie</a:t>
          </a:r>
          <a:r>
            <a:rPr lang="en-US" sz="1400" noProof="0" dirty="0">
              <a:latin typeface="Tahoma" panose="020B0604030504040204" pitchFamily="34" charset="0"/>
              <a:ea typeface="Tahoma" panose="020B0604030504040204" pitchFamily="34" charset="0"/>
              <a:cs typeface="Tahoma" panose="020B0604030504040204" pitchFamily="34" charset="0"/>
            </a:rPr>
            <a:t> op culturele bijzonderheden in het begrip, wereldbeeld en gedrag van leerlingen.</a:t>
          </a:r>
          <a:endParaRPr lang="bg-BG" sz="1400" noProof="0" dirty="0">
            <a:latin typeface="Tahoma" panose="020B0604030504040204" pitchFamily="34" charset="0"/>
            <a:ea typeface="Tahoma" panose="020B0604030504040204" pitchFamily="34" charset="0"/>
            <a:cs typeface="Tahoma" panose="020B0604030504040204" pitchFamily="34" charset="0"/>
          </a:endParaRPr>
        </a:p>
      </dgm:t>
    </dgm:pt>
    <dgm:pt modelId="{DEEFC513-86C2-42B9-A2A7-455267C1237C}" type="parTrans" cxnId="{1587405D-E3AD-4053-B753-CE13AF59A862}">
      <dgm:prSet/>
      <dgm:spPr/>
      <dgm:t>
        <a:bodyPr/>
        <a:lstStyle/>
        <a:p>
          <a:endParaRPr lang="bg-BG"/>
        </a:p>
      </dgm:t>
    </dgm:pt>
    <dgm:pt modelId="{AE5D8628-39B3-4A21-99CE-D4138827E7F5}" type="sibTrans" cxnId="{1587405D-E3AD-4053-B753-CE13AF59A862}">
      <dgm:prSet/>
      <dgm:spPr/>
      <dgm:t>
        <a:bodyPr/>
        <a:lstStyle/>
        <a:p>
          <a:endParaRPr lang="bg-BG"/>
        </a:p>
      </dgm:t>
    </dgm:pt>
    <dgm:pt modelId="{C8E4C0CD-7031-4D25-AB76-B34CE5A145A1}" type="pres">
      <dgm:prSet presAssocID="{497C4574-AD0F-4619-970A-75F026B03AA6}" presName="Name0" presStyleCnt="0">
        <dgm:presLayoutVars>
          <dgm:dir/>
          <dgm:animLvl val="lvl"/>
          <dgm:resizeHandles val="exact"/>
        </dgm:presLayoutVars>
      </dgm:prSet>
      <dgm:spPr/>
    </dgm:pt>
    <dgm:pt modelId="{BF07B6BD-3795-4F46-9488-BD3FDE47A8E3}" type="pres">
      <dgm:prSet presAssocID="{4DA1F261-6A0D-4308-A3AF-0A3BA8C69903}" presName="compositeNode" presStyleCnt="0">
        <dgm:presLayoutVars>
          <dgm:bulletEnabled val="1"/>
        </dgm:presLayoutVars>
      </dgm:prSet>
      <dgm:spPr/>
    </dgm:pt>
    <dgm:pt modelId="{0DA08C9B-ABEC-4DA1-910E-4CF4ED68037D}" type="pres">
      <dgm:prSet presAssocID="{4DA1F261-6A0D-4308-A3AF-0A3BA8C69903}" presName="bgRect" presStyleLbl="node1" presStyleIdx="0" presStyleCnt="2" custLinFactNeighborX="-6909"/>
      <dgm:spPr/>
    </dgm:pt>
    <dgm:pt modelId="{00983086-46A9-49DB-9E89-CA5C8F76F947}" type="pres">
      <dgm:prSet presAssocID="{4DA1F261-6A0D-4308-A3AF-0A3BA8C69903}" presName="parentNode" presStyleLbl="node1" presStyleIdx="0" presStyleCnt="2">
        <dgm:presLayoutVars>
          <dgm:chMax val="0"/>
          <dgm:bulletEnabled val="1"/>
        </dgm:presLayoutVars>
      </dgm:prSet>
      <dgm:spPr/>
    </dgm:pt>
    <dgm:pt modelId="{D8649857-EFF7-452C-886A-9404B7917F9C}" type="pres">
      <dgm:prSet presAssocID="{4DA1F261-6A0D-4308-A3AF-0A3BA8C69903}" presName="childNode" presStyleLbl="node1" presStyleIdx="0" presStyleCnt="2">
        <dgm:presLayoutVars>
          <dgm:bulletEnabled val="1"/>
        </dgm:presLayoutVars>
      </dgm:prSet>
      <dgm:spPr/>
    </dgm:pt>
    <dgm:pt modelId="{BDA1B2B3-2962-4953-A2B0-078509C99B3C}" type="pres">
      <dgm:prSet presAssocID="{4334BA83-A512-4089-BB18-C49FC782FD39}" presName="hSp" presStyleCnt="0"/>
      <dgm:spPr/>
    </dgm:pt>
    <dgm:pt modelId="{79FFCD76-9601-4C6F-A321-450C84F335F4}" type="pres">
      <dgm:prSet presAssocID="{4334BA83-A512-4089-BB18-C49FC782FD39}" presName="vProcSp" presStyleCnt="0"/>
      <dgm:spPr/>
    </dgm:pt>
    <dgm:pt modelId="{52451EB3-B6FC-44EF-BCBB-0B9A2C8C98C8}" type="pres">
      <dgm:prSet presAssocID="{4334BA83-A512-4089-BB18-C49FC782FD39}" presName="vSp1" presStyleCnt="0"/>
      <dgm:spPr/>
    </dgm:pt>
    <dgm:pt modelId="{59B120F5-43F8-4BDE-AD4A-F2C3C336EAE2}" type="pres">
      <dgm:prSet presAssocID="{4334BA83-A512-4089-BB18-C49FC782FD39}" presName="simulatedConn" presStyleLbl="solidFgAcc1" presStyleIdx="0" presStyleCnt="1"/>
      <dgm:spPr/>
    </dgm:pt>
    <dgm:pt modelId="{8FE267E0-4472-4F7C-8DF5-80EAF56F9B9A}" type="pres">
      <dgm:prSet presAssocID="{4334BA83-A512-4089-BB18-C49FC782FD39}" presName="vSp2" presStyleCnt="0"/>
      <dgm:spPr/>
    </dgm:pt>
    <dgm:pt modelId="{110B06D4-3445-4D76-B1B4-3D61EB2ADB31}" type="pres">
      <dgm:prSet presAssocID="{4334BA83-A512-4089-BB18-C49FC782FD39}" presName="sibTrans" presStyleCnt="0"/>
      <dgm:spPr/>
    </dgm:pt>
    <dgm:pt modelId="{E270320D-F726-4C6D-B181-A68BB9B6715E}" type="pres">
      <dgm:prSet presAssocID="{36FB1C8C-B2BC-4200-BFBE-64F6594C724B}" presName="compositeNode" presStyleCnt="0">
        <dgm:presLayoutVars>
          <dgm:bulletEnabled val="1"/>
        </dgm:presLayoutVars>
      </dgm:prSet>
      <dgm:spPr/>
    </dgm:pt>
    <dgm:pt modelId="{847749EA-0D93-48EA-8A82-2CA204B3D696}" type="pres">
      <dgm:prSet presAssocID="{36FB1C8C-B2BC-4200-BFBE-64F6594C724B}" presName="bgRect" presStyleLbl="node1" presStyleIdx="1" presStyleCnt="2" custLinFactNeighborX="9580" custLinFactNeighborY="708"/>
      <dgm:spPr/>
    </dgm:pt>
    <dgm:pt modelId="{DF53BB16-CCC7-4040-B11D-BD7AA6984F05}" type="pres">
      <dgm:prSet presAssocID="{36FB1C8C-B2BC-4200-BFBE-64F6594C724B}" presName="parentNode" presStyleLbl="node1" presStyleIdx="1" presStyleCnt="2">
        <dgm:presLayoutVars>
          <dgm:chMax val="0"/>
          <dgm:bulletEnabled val="1"/>
        </dgm:presLayoutVars>
      </dgm:prSet>
      <dgm:spPr/>
    </dgm:pt>
    <dgm:pt modelId="{2CF6F86A-2070-45AA-BB40-9AFA2BD9028A}" type="pres">
      <dgm:prSet presAssocID="{36FB1C8C-B2BC-4200-BFBE-64F6594C724B}" presName="childNode" presStyleLbl="node1" presStyleIdx="1" presStyleCnt="2">
        <dgm:presLayoutVars>
          <dgm:bulletEnabled val="1"/>
        </dgm:presLayoutVars>
      </dgm:prSet>
      <dgm:spPr/>
    </dgm:pt>
  </dgm:ptLst>
  <dgm:cxnLst>
    <dgm:cxn modelId="{7ADF5D07-84FB-41E7-83C1-B209C459AEDE}" type="presOf" srcId="{36FB1C8C-B2BC-4200-BFBE-64F6594C724B}" destId="{DF53BB16-CCC7-4040-B11D-BD7AA6984F05}" srcOrd="1" destOrd="0" presId="urn:microsoft.com/office/officeart/2005/8/layout/hProcess7"/>
    <dgm:cxn modelId="{8071223E-981D-40FF-962D-31D1F271D961}" type="presOf" srcId="{497C4574-AD0F-4619-970A-75F026B03AA6}" destId="{C8E4C0CD-7031-4D25-AB76-B34CE5A145A1}" srcOrd="0" destOrd="0" presId="urn:microsoft.com/office/officeart/2005/8/layout/hProcess7"/>
    <dgm:cxn modelId="{1587405D-E3AD-4053-B753-CE13AF59A862}" srcId="{4DA1F261-6A0D-4308-A3AF-0A3BA8C69903}" destId="{CDC43BA9-972A-4950-A189-152BA1931F20}" srcOrd="1" destOrd="0" parTransId="{DEEFC513-86C2-42B9-A2A7-455267C1237C}" sibTransId="{AE5D8628-39B3-4A21-99CE-D4138827E7F5}"/>
    <dgm:cxn modelId="{05319A4A-325A-4D5C-999C-5F1873DF3658}" type="presOf" srcId="{4DA1F261-6A0D-4308-A3AF-0A3BA8C69903}" destId="{00983086-46A9-49DB-9E89-CA5C8F76F947}" srcOrd="1" destOrd="0" presId="urn:microsoft.com/office/officeart/2005/8/layout/hProcess7"/>
    <dgm:cxn modelId="{31F77C75-92D6-49CD-A14E-13816E2BC6F7}" type="presOf" srcId="{36FB1C8C-B2BC-4200-BFBE-64F6594C724B}" destId="{847749EA-0D93-48EA-8A82-2CA204B3D696}" srcOrd="0" destOrd="0" presId="urn:microsoft.com/office/officeart/2005/8/layout/hProcess7"/>
    <dgm:cxn modelId="{60572D59-8E61-4954-BE76-585FE3587E36}" srcId="{497C4574-AD0F-4619-970A-75F026B03AA6}" destId="{36FB1C8C-B2BC-4200-BFBE-64F6594C724B}" srcOrd="1" destOrd="0" parTransId="{3E188520-0850-42C2-B62E-3A48B1A25143}" sibTransId="{B3DC2F5F-7585-4CCF-80E9-BDABBFDE1A1D}"/>
    <dgm:cxn modelId="{2EDE1A91-5224-48FB-8051-5E260C0E75F1}" type="presOf" srcId="{C2913411-8B9F-4966-B45A-A7606F81D260}" destId="{2CF6F86A-2070-45AA-BB40-9AFA2BD9028A}" srcOrd="0" destOrd="0" presId="urn:microsoft.com/office/officeart/2005/8/layout/hProcess7"/>
    <dgm:cxn modelId="{4C85CC97-4BEF-4856-B220-CAAA2AE695AA}" type="presOf" srcId="{4DA1F261-6A0D-4308-A3AF-0A3BA8C69903}" destId="{0DA08C9B-ABEC-4DA1-910E-4CF4ED68037D}" srcOrd="0" destOrd="0" presId="urn:microsoft.com/office/officeart/2005/8/layout/hProcess7"/>
    <dgm:cxn modelId="{27193B99-61D4-45A1-A61D-0800E6E4ED27}" srcId="{36FB1C8C-B2BC-4200-BFBE-64F6594C724B}" destId="{C2913411-8B9F-4966-B45A-A7606F81D260}" srcOrd="0" destOrd="0" parTransId="{76E90CD3-60D9-48E1-B560-E9EE34812DA4}" sibTransId="{433D6DB5-95EC-4B20-A1DD-04B0B90AFB4A}"/>
    <dgm:cxn modelId="{9249DAA6-7B33-4C3C-B730-58EB38F514F8}" type="presOf" srcId="{CDC43BA9-972A-4950-A189-152BA1931F20}" destId="{D8649857-EFF7-452C-886A-9404B7917F9C}" srcOrd="0" destOrd="1" presId="urn:microsoft.com/office/officeart/2005/8/layout/hProcess7"/>
    <dgm:cxn modelId="{7D61EEB2-2072-45D4-B110-029ADC335576}" srcId="{497C4574-AD0F-4619-970A-75F026B03AA6}" destId="{4DA1F261-6A0D-4308-A3AF-0A3BA8C69903}" srcOrd="0" destOrd="0" parTransId="{C2907810-7ECD-45A3-A716-B19409AF287E}" sibTransId="{4334BA83-A512-4089-BB18-C49FC782FD39}"/>
    <dgm:cxn modelId="{93480CB9-B3B7-4A6A-A0E3-B1DD221F67D7}" srcId="{4DA1F261-6A0D-4308-A3AF-0A3BA8C69903}" destId="{5E14041F-8E10-4F99-86D3-15BAE1C50AB2}" srcOrd="0" destOrd="0" parTransId="{DCCA3514-19F9-4CDB-89F2-5374AAAD65B2}" sibTransId="{70C52480-6319-4568-B145-675C65ED5892}"/>
    <dgm:cxn modelId="{0B52CAC7-6AAC-4065-8B1C-76FADA171630}" type="presOf" srcId="{5E14041F-8E10-4F99-86D3-15BAE1C50AB2}" destId="{D8649857-EFF7-452C-886A-9404B7917F9C}" srcOrd="0" destOrd="0" presId="urn:microsoft.com/office/officeart/2005/8/layout/hProcess7"/>
    <dgm:cxn modelId="{26BDBA3E-4F81-4CA1-B8FD-A5702A756BBA}" type="presParOf" srcId="{C8E4C0CD-7031-4D25-AB76-B34CE5A145A1}" destId="{BF07B6BD-3795-4F46-9488-BD3FDE47A8E3}" srcOrd="0" destOrd="0" presId="urn:microsoft.com/office/officeart/2005/8/layout/hProcess7"/>
    <dgm:cxn modelId="{311036BA-4686-4AB6-80D0-A215BFBC4688}" type="presParOf" srcId="{BF07B6BD-3795-4F46-9488-BD3FDE47A8E3}" destId="{0DA08C9B-ABEC-4DA1-910E-4CF4ED68037D}" srcOrd="0" destOrd="0" presId="urn:microsoft.com/office/officeart/2005/8/layout/hProcess7"/>
    <dgm:cxn modelId="{2D8708BC-2EE7-45D6-BA3F-0178EFC6EF1A}" type="presParOf" srcId="{BF07B6BD-3795-4F46-9488-BD3FDE47A8E3}" destId="{00983086-46A9-49DB-9E89-CA5C8F76F947}" srcOrd="1" destOrd="0" presId="urn:microsoft.com/office/officeart/2005/8/layout/hProcess7"/>
    <dgm:cxn modelId="{706F323D-D050-43D6-8590-A8D332A92FD7}" type="presParOf" srcId="{BF07B6BD-3795-4F46-9488-BD3FDE47A8E3}" destId="{D8649857-EFF7-452C-886A-9404B7917F9C}" srcOrd="2" destOrd="0" presId="urn:microsoft.com/office/officeart/2005/8/layout/hProcess7"/>
    <dgm:cxn modelId="{C1BE630C-0F7C-4585-BE5E-BEB729E157D3}" type="presParOf" srcId="{C8E4C0CD-7031-4D25-AB76-B34CE5A145A1}" destId="{BDA1B2B3-2962-4953-A2B0-078509C99B3C}" srcOrd="1" destOrd="0" presId="urn:microsoft.com/office/officeart/2005/8/layout/hProcess7"/>
    <dgm:cxn modelId="{DBA24D4F-E04D-4212-975E-5B9349263088}" type="presParOf" srcId="{C8E4C0CD-7031-4D25-AB76-B34CE5A145A1}" destId="{79FFCD76-9601-4C6F-A321-450C84F335F4}" srcOrd="2" destOrd="0" presId="urn:microsoft.com/office/officeart/2005/8/layout/hProcess7"/>
    <dgm:cxn modelId="{63099285-C5FE-4198-BC95-253B3AB8F723}" type="presParOf" srcId="{79FFCD76-9601-4C6F-A321-450C84F335F4}" destId="{52451EB3-B6FC-44EF-BCBB-0B9A2C8C98C8}" srcOrd="0" destOrd="0" presId="urn:microsoft.com/office/officeart/2005/8/layout/hProcess7"/>
    <dgm:cxn modelId="{ABC7999D-330C-42F1-AC8A-A289B2A71DD5}" type="presParOf" srcId="{79FFCD76-9601-4C6F-A321-450C84F335F4}" destId="{59B120F5-43F8-4BDE-AD4A-F2C3C336EAE2}" srcOrd="1" destOrd="0" presId="urn:microsoft.com/office/officeart/2005/8/layout/hProcess7"/>
    <dgm:cxn modelId="{BF21CDF0-8F6C-400C-AC3A-D0A89EBF71F9}" type="presParOf" srcId="{79FFCD76-9601-4C6F-A321-450C84F335F4}" destId="{8FE267E0-4472-4F7C-8DF5-80EAF56F9B9A}" srcOrd="2" destOrd="0" presId="urn:microsoft.com/office/officeart/2005/8/layout/hProcess7"/>
    <dgm:cxn modelId="{5EC0D5EB-09FB-4AE5-8D4E-29E4E03A9D5D}" type="presParOf" srcId="{C8E4C0CD-7031-4D25-AB76-B34CE5A145A1}" destId="{110B06D4-3445-4D76-B1B4-3D61EB2ADB31}" srcOrd="3" destOrd="0" presId="urn:microsoft.com/office/officeart/2005/8/layout/hProcess7"/>
    <dgm:cxn modelId="{AADC18D5-7880-41A8-A7D5-7B781DF168B5}" type="presParOf" srcId="{C8E4C0CD-7031-4D25-AB76-B34CE5A145A1}" destId="{E270320D-F726-4C6D-B181-A68BB9B6715E}" srcOrd="4" destOrd="0" presId="urn:microsoft.com/office/officeart/2005/8/layout/hProcess7"/>
    <dgm:cxn modelId="{7F943336-6517-474E-A1FB-39EF71050136}" type="presParOf" srcId="{E270320D-F726-4C6D-B181-A68BB9B6715E}" destId="{847749EA-0D93-48EA-8A82-2CA204B3D696}" srcOrd="0" destOrd="0" presId="urn:microsoft.com/office/officeart/2005/8/layout/hProcess7"/>
    <dgm:cxn modelId="{FA2F49A2-BD57-4080-9EFC-79C6E757D3B8}" type="presParOf" srcId="{E270320D-F726-4C6D-B181-A68BB9B6715E}" destId="{DF53BB16-CCC7-4040-B11D-BD7AA6984F05}" srcOrd="1" destOrd="0" presId="urn:microsoft.com/office/officeart/2005/8/layout/hProcess7"/>
    <dgm:cxn modelId="{8925A2DC-AC15-4E27-B2FC-28D6D1E24F55}" type="presParOf" srcId="{E270320D-F726-4C6D-B181-A68BB9B6715E}" destId="{2CF6F86A-2070-45AA-BB40-9AFA2BD9028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33C589-36F1-4BC8-99E2-4B930018DFC2}"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bg-BG"/>
        </a:p>
      </dgm:t>
    </dgm:pt>
    <dgm:pt modelId="{5E0C9F2D-FE3C-4CCE-9FDC-996623D35067}">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VERSCHIL ALS WAARDE</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1C1F7DC2-3FB4-4826-BAE0-303C16F89BDD}" type="parTrans" cxnId="{AE996A96-2098-4562-89B2-5DA8A268969B}">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1B19AD51-C3BE-4ACC-87D4-409852476B76}" type="sibTrans" cxnId="{AE996A96-2098-4562-89B2-5DA8A268969B}">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59116025-6120-4B8A-AFFB-C52C073399F4}">
      <dgm:prSet phldrT="[Текст]" custT="1"/>
      <dgm:spPr/>
      <dgm:t>
        <a:bodyPr/>
        <a:lstStyle/>
        <a:p>
          <a:r>
            <a:rPr lang="en-US" sz="1200" noProof="0" dirty="0" err="1">
              <a:latin typeface="Tahoma" panose="020B0604030504040204" pitchFamily="34" charset="0"/>
              <a:ea typeface="Tahoma" panose="020B0604030504040204" pitchFamily="34" charset="0"/>
              <a:cs typeface="Tahoma" panose="020B0604030504040204" pitchFamily="34" charset="0"/>
            </a:rPr>
            <a:t>Accepteren</a:t>
          </a:r>
          <a:r>
            <a:rPr lang="en-US" sz="1200" noProof="0" dirty="0">
              <a:latin typeface="Tahoma" panose="020B0604030504040204" pitchFamily="34" charset="0"/>
              <a:ea typeface="Tahoma" panose="020B0604030504040204" pitchFamily="34" charset="0"/>
              <a:cs typeface="Tahoma" panose="020B0604030504040204" pitchFamily="34" charset="0"/>
            </a:rPr>
            <a:t> </a:t>
          </a:r>
          <a:r>
            <a:rPr lang="en-US" sz="1200" noProof="0" dirty="0" err="1">
              <a:latin typeface="Tahoma" panose="020B0604030504040204" pitchFamily="34" charset="0"/>
              <a:ea typeface="Tahoma" panose="020B0604030504040204" pitchFamily="34" charset="0"/>
              <a:cs typeface="Tahoma" panose="020B0604030504040204" pitchFamily="34" charset="0"/>
            </a:rPr>
            <a:t>dat</a:t>
          </a:r>
          <a:r>
            <a:rPr lang="en-US" sz="1200" noProof="0" dirty="0">
              <a:latin typeface="Tahoma" panose="020B0604030504040204" pitchFamily="34" charset="0"/>
              <a:ea typeface="Tahoma" panose="020B0604030504040204" pitchFamily="34" charset="0"/>
              <a:cs typeface="Tahoma" panose="020B0604030504040204" pitchFamily="34" charset="0"/>
            </a:rPr>
            <a:t> </a:t>
          </a:r>
          <a:r>
            <a:rPr lang="en-US" sz="1200" noProof="0" dirty="0" err="1">
              <a:latin typeface="Tahoma" panose="020B0604030504040204" pitchFamily="34" charset="0"/>
              <a:ea typeface="Tahoma" panose="020B0604030504040204" pitchFamily="34" charset="0"/>
              <a:cs typeface="Tahoma" panose="020B0604030504040204" pitchFamily="34" charset="0"/>
            </a:rPr>
            <a:t>cultuur</a:t>
          </a:r>
          <a:r>
            <a:rPr lang="en-US" sz="1200" noProof="0" dirty="0">
              <a:latin typeface="Tahoma" panose="020B0604030504040204" pitchFamily="34" charset="0"/>
              <a:ea typeface="Tahoma" panose="020B0604030504040204" pitchFamily="34" charset="0"/>
              <a:cs typeface="Tahoma" panose="020B0604030504040204" pitchFamily="34" charset="0"/>
            </a:rPr>
            <a:t> </a:t>
          </a:r>
          <a:r>
            <a:rPr lang="en-US" sz="1200" noProof="0" dirty="0" err="1">
              <a:latin typeface="Tahoma" panose="020B0604030504040204" pitchFamily="34" charset="0"/>
              <a:ea typeface="Tahoma" panose="020B0604030504040204" pitchFamily="34" charset="0"/>
              <a:cs typeface="Tahoma" panose="020B0604030504040204" pitchFamily="34" charset="0"/>
            </a:rPr>
            <a:t>mensen</a:t>
          </a:r>
          <a:r>
            <a:rPr lang="en-US" sz="1200" noProof="0" dirty="0">
              <a:latin typeface="Tahoma" panose="020B0604030504040204" pitchFamily="34" charset="0"/>
              <a:ea typeface="Tahoma" panose="020B0604030504040204" pitchFamily="34" charset="0"/>
              <a:cs typeface="Tahoma" panose="020B0604030504040204" pitchFamily="34" charset="0"/>
            </a:rPr>
            <a:t> </a:t>
          </a:r>
          <a:r>
            <a:rPr lang="en-US" sz="1200" noProof="0" dirty="0" err="1">
              <a:latin typeface="Tahoma" panose="020B0604030504040204" pitchFamily="34" charset="0"/>
              <a:ea typeface="Tahoma" panose="020B0604030504040204" pitchFamily="34" charset="0"/>
              <a:cs typeface="Tahoma" panose="020B0604030504040204" pitchFamily="34" charset="0"/>
            </a:rPr>
            <a:t>verschillend</a:t>
          </a:r>
          <a:r>
            <a:rPr lang="en-US" sz="1200" noProof="0" dirty="0">
              <a:latin typeface="Tahoma" panose="020B0604030504040204" pitchFamily="34" charset="0"/>
              <a:ea typeface="Tahoma" panose="020B0604030504040204" pitchFamily="34" charset="0"/>
              <a:cs typeface="Tahoma" panose="020B0604030504040204" pitchFamily="34" charset="0"/>
            </a:rPr>
            <a:t> </a:t>
          </a:r>
          <a:r>
            <a:rPr lang="en-US" sz="1200" noProof="0" dirty="0" err="1">
              <a:latin typeface="Tahoma" panose="020B0604030504040204" pitchFamily="34" charset="0"/>
              <a:ea typeface="Tahoma" panose="020B0604030504040204" pitchFamily="34" charset="0"/>
              <a:cs typeface="Tahoma" panose="020B0604030504040204" pitchFamily="34" charset="0"/>
            </a:rPr>
            <a:t>maakt</a:t>
          </a:r>
          <a:r>
            <a:rPr lang="en-US" sz="1200" noProof="0" dirty="0">
              <a:latin typeface="Tahoma" panose="020B0604030504040204" pitchFamily="34" charset="0"/>
              <a:ea typeface="Tahoma" panose="020B0604030504040204" pitchFamily="34" charset="0"/>
              <a:cs typeface="Tahoma" panose="020B0604030504040204" pitchFamily="34" charset="0"/>
            </a:rPr>
            <a:t> en </a:t>
          </a:r>
          <a:r>
            <a:rPr lang="en-US" sz="1200" noProof="0" dirty="0" err="1">
              <a:latin typeface="Tahoma" panose="020B0604030504040204" pitchFamily="34" charset="0"/>
              <a:ea typeface="Tahoma" panose="020B0604030504040204" pitchFamily="34" charset="0"/>
              <a:cs typeface="Tahoma" panose="020B0604030504040204" pitchFamily="34" charset="0"/>
            </a:rPr>
            <a:t>mensen</a:t>
          </a:r>
          <a:r>
            <a:rPr lang="en-US" sz="1200" noProof="0" dirty="0">
              <a:latin typeface="Tahoma" panose="020B0604030504040204" pitchFamily="34" charset="0"/>
              <a:ea typeface="Tahoma" panose="020B0604030504040204" pitchFamily="34" charset="0"/>
              <a:cs typeface="Tahoma" panose="020B0604030504040204" pitchFamily="34" charset="0"/>
            </a:rPr>
            <a:t> op basis van </a:t>
          </a:r>
          <a:r>
            <a:rPr lang="en-US" sz="1200" noProof="0" dirty="0" err="1">
              <a:latin typeface="Tahoma" panose="020B0604030504040204" pitchFamily="34" charset="0"/>
              <a:ea typeface="Tahoma" panose="020B0604030504040204" pitchFamily="34" charset="0"/>
              <a:cs typeface="Tahoma" panose="020B0604030504040204" pitchFamily="34" charset="0"/>
            </a:rPr>
            <a:t>hun</a:t>
          </a:r>
          <a:r>
            <a:rPr lang="en-US" sz="1200" noProof="0" dirty="0">
              <a:latin typeface="Tahoma" panose="020B0604030504040204" pitchFamily="34" charset="0"/>
              <a:ea typeface="Tahoma" panose="020B0604030504040204" pitchFamily="34" charset="0"/>
              <a:cs typeface="Tahoma" panose="020B0604030504040204" pitchFamily="34" charset="0"/>
            </a:rPr>
            <a:t> </a:t>
          </a:r>
          <a:r>
            <a:rPr lang="en-US" sz="1200" noProof="0" dirty="0" err="1">
              <a:latin typeface="Tahoma" panose="020B0604030504040204" pitchFamily="34" charset="0"/>
              <a:ea typeface="Tahoma" panose="020B0604030504040204" pitchFamily="34" charset="0"/>
              <a:cs typeface="Tahoma" panose="020B0604030504040204" pitchFamily="34" charset="0"/>
            </a:rPr>
            <a:t>cultuur</a:t>
          </a:r>
          <a:r>
            <a:rPr lang="en-US" sz="1200" noProof="0" dirty="0">
              <a:latin typeface="Tahoma" panose="020B0604030504040204" pitchFamily="34" charset="0"/>
              <a:ea typeface="Tahoma" panose="020B0604030504040204" pitchFamily="34" charset="0"/>
              <a:cs typeface="Tahoma" panose="020B0604030504040204" pitchFamily="34" charset="0"/>
            </a:rPr>
            <a:t> </a:t>
          </a:r>
          <a:r>
            <a:rPr lang="en-US" sz="1200" noProof="0" dirty="0" err="1">
              <a:latin typeface="Tahoma" panose="020B0604030504040204" pitchFamily="34" charset="0"/>
              <a:ea typeface="Tahoma" panose="020B0604030504040204" pitchFamily="34" charset="0"/>
              <a:cs typeface="Tahoma" panose="020B0604030504040204" pitchFamily="34" charset="0"/>
            </a:rPr>
            <a:t>andere</a:t>
          </a:r>
          <a:r>
            <a:rPr lang="en-US" sz="1200" noProof="0" dirty="0">
              <a:latin typeface="Tahoma" panose="020B0604030504040204" pitchFamily="34" charset="0"/>
              <a:ea typeface="Tahoma" panose="020B0604030504040204" pitchFamily="34" charset="0"/>
              <a:cs typeface="Tahoma" panose="020B0604030504040204" pitchFamily="34" charset="0"/>
            </a:rPr>
            <a:t> </a:t>
          </a:r>
          <a:r>
            <a:rPr lang="en-US" sz="1200" noProof="0" dirty="0" err="1">
              <a:latin typeface="Tahoma" panose="020B0604030504040204" pitchFamily="34" charset="0"/>
              <a:ea typeface="Tahoma" panose="020B0604030504040204" pitchFamily="34" charset="0"/>
              <a:cs typeface="Tahoma" panose="020B0604030504040204" pitchFamily="34" charset="0"/>
            </a:rPr>
            <a:t>keuzes</a:t>
          </a:r>
          <a:r>
            <a:rPr lang="en-US" sz="1200" noProof="0" dirty="0">
              <a:latin typeface="Tahoma" panose="020B0604030504040204" pitchFamily="34" charset="0"/>
              <a:ea typeface="Tahoma" panose="020B0604030504040204" pitchFamily="34" charset="0"/>
              <a:cs typeface="Tahoma" panose="020B0604030504040204" pitchFamily="34" charset="0"/>
            </a:rPr>
            <a:t> </a:t>
          </a:r>
          <a:r>
            <a:rPr lang="en-US" sz="1200" noProof="0" dirty="0" err="1">
              <a:latin typeface="Tahoma" panose="020B0604030504040204" pitchFamily="34" charset="0"/>
              <a:ea typeface="Tahoma" panose="020B0604030504040204" pitchFamily="34" charset="0"/>
              <a:cs typeface="Tahoma" panose="020B0604030504040204" pitchFamily="34" charset="0"/>
            </a:rPr>
            <a:t>maken</a:t>
          </a:r>
          <a:r>
            <a:rPr lang="en-US" sz="1200" noProof="0" dirty="0">
              <a:latin typeface="Tahoma" panose="020B0604030504040204" pitchFamily="34" charset="0"/>
              <a:ea typeface="Tahoma" panose="020B0604030504040204" pitchFamily="34" charset="0"/>
              <a:cs typeface="Tahoma" panose="020B0604030504040204" pitchFamily="34" charset="0"/>
            </a:rPr>
            <a:t>.</a:t>
          </a:r>
          <a:endParaRPr lang="bg-BG" sz="1200" noProof="0" dirty="0">
            <a:latin typeface="Tahoma" panose="020B0604030504040204" pitchFamily="34" charset="0"/>
            <a:ea typeface="Tahoma" panose="020B0604030504040204" pitchFamily="34" charset="0"/>
            <a:cs typeface="Tahoma" panose="020B0604030504040204" pitchFamily="34" charset="0"/>
          </a:endParaRPr>
        </a:p>
      </dgm:t>
    </dgm:pt>
    <dgm:pt modelId="{F49A84FC-8A23-42D8-87D3-BB27E630A8A3}" type="parTrans" cxnId="{CD30DDEF-3EFF-4A99-BD30-D173466B5B48}">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97B34507-5822-4B16-A8DC-E6632D23F80D}" type="sibTrans" cxnId="{CD30DDEF-3EFF-4A99-BD30-D173466B5B48}">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281CF903-5406-4690-9548-5522F3A820AE}">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ROL VAN DE CULTUUR</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58FDDAAB-D9DF-4E84-9D4C-9011BC6484BC}" type="parTrans" cxnId="{D8650884-B7DA-417E-B307-445753676654}">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7D4B9BA7-2A9D-4271-81E0-AE95056E250A}" type="sibTrans" cxnId="{D8650884-B7DA-417E-B307-445753676654}">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1ED2A2D9-C630-4BA7-A3F1-2240022CB720}">
      <dgm:prSet phldrT="[Текст]" custT="1"/>
      <dgm:spPr/>
      <dgm:t>
        <a:bodyPr/>
        <a:lstStyle/>
        <a:p>
          <a:r>
            <a:rPr lang="en-US" sz="1200" noProof="0">
              <a:latin typeface="Tahoma" panose="020B0604030504040204" pitchFamily="34" charset="0"/>
              <a:ea typeface="Tahoma" panose="020B0604030504040204" pitchFamily="34" charset="0"/>
              <a:cs typeface="Tahoma" panose="020B0604030504040204" pitchFamily="34" charset="0"/>
            </a:rPr>
            <a:t>Begrijpen dat culturele bijzonderheden van invloed zijn op de behoeften en prioriteiten van gezinnen en de manier waarop zij daarin trachten te voorzien.</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7BE4B43F-86BC-4D07-971D-8EB6362D0C57}" type="parTrans" cxnId="{DC199C30-037F-4DD4-AB72-FE39E2BD3EF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AD2E472B-986C-4D02-BB0A-22E53EAC7D3C}" type="sibTrans" cxnId="{DC199C30-037F-4DD4-AB72-FE39E2BD3EF6}">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BA78FB02-FFCC-4299-89AD-04DA1CE08237}">
      <dgm:prSet phldrT="[Текст]" custT="1"/>
      <dgm:spPr/>
      <dgm:t>
        <a:bodyPr/>
        <a:lstStyle/>
        <a:p>
          <a:r>
            <a:rPr lang="en-US" sz="1400" b="1" dirty="0">
              <a:solidFill>
                <a:schemeClr val="accent3"/>
              </a:solidFill>
              <a:latin typeface="Tahoma" panose="020B0604030504040204" pitchFamily="34" charset="0"/>
              <a:ea typeface="Tahoma" panose="020B0604030504040204" pitchFamily="34" charset="0"/>
              <a:cs typeface="Tahoma" panose="020B0604030504040204" pitchFamily="34" charset="0"/>
            </a:rPr>
            <a:t>DYNAMIEK VAN VERSCHIL</a:t>
          </a:r>
          <a:endParaRPr lang="bg-BG" sz="14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E11BDBAE-9036-4F44-9795-F535EB77E8E1}" type="parTrans" cxnId="{063D23C7-6648-41E4-9E5E-06679D1A7E0E}">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6C82E345-A052-4A33-A715-908DE466BEAC}" type="sibTrans" cxnId="{063D23C7-6648-41E4-9E5E-06679D1A7E0E}">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25926ABB-502B-41C2-BCE3-38476A49000D}">
      <dgm:prSet phldrT="[Текст]" custT="1"/>
      <dgm:spPr/>
      <dgm:t>
        <a:bodyPr/>
        <a:lstStyle/>
        <a:p>
          <a:r>
            <a:rPr lang="en-US" sz="1200" dirty="0" err="1">
              <a:latin typeface="Tahoma" panose="020B0604030504040204" pitchFamily="34" charset="0"/>
              <a:ea typeface="Tahoma" panose="020B0604030504040204" pitchFamily="34" charset="0"/>
              <a:cs typeface="Tahoma" panose="020B0604030504040204" pitchFamily="34" charset="0"/>
            </a:rPr>
            <a:t>Bewustwording</a:t>
          </a:r>
          <a:r>
            <a:rPr lang="en-US" sz="1200" dirty="0">
              <a:latin typeface="Tahoma" panose="020B0604030504040204" pitchFamily="34" charset="0"/>
              <a:ea typeface="Tahoma" panose="020B0604030504040204" pitchFamily="34" charset="0"/>
              <a:cs typeface="Tahoma" panose="020B0604030504040204" pitchFamily="34" charset="0"/>
            </a:rPr>
            <a:t> van de </a:t>
          </a:r>
          <a:r>
            <a:rPr lang="en-US" sz="1200" dirty="0" err="1">
              <a:latin typeface="Tahoma" panose="020B0604030504040204" pitchFamily="34" charset="0"/>
              <a:ea typeface="Tahoma" panose="020B0604030504040204" pitchFamily="34" charset="0"/>
              <a:cs typeface="Tahoma" panose="020B0604030504040204" pitchFamily="34" charset="0"/>
            </a:rPr>
            <a:t>invloed</a:t>
          </a:r>
          <a:r>
            <a:rPr lang="en-US" sz="1200" dirty="0">
              <a:latin typeface="Tahoma" panose="020B0604030504040204" pitchFamily="34" charset="0"/>
              <a:ea typeface="Tahoma" panose="020B0604030504040204" pitchFamily="34" charset="0"/>
              <a:cs typeface="Tahoma" panose="020B0604030504040204" pitchFamily="34" charset="0"/>
            </a:rPr>
            <a:t> van </a:t>
          </a:r>
          <a:r>
            <a:rPr lang="en-US" sz="1200" dirty="0" err="1">
              <a:latin typeface="Tahoma" panose="020B0604030504040204" pitchFamily="34" charset="0"/>
              <a:ea typeface="Tahoma" panose="020B0604030504040204" pitchFamily="34" charset="0"/>
              <a:cs typeface="Tahoma" panose="020B0604030504040204" pitchFamily="34" charset="0"/>
            </a:rPr>
            <a:t>aanvaarder</a:t>
          </a: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dirty="0" err="1">
              <a:latin typeface="Tahoma" panose="020B0604030504040204" pitchFamily="34" charset="0"/>
              <a:ea typeface="Tahoma" panose="020B0604030504040204" pitchFamily="34" charset="0"/>
              <a:cs typeface="Tahoma" panose="020B0604030504040204" pitchFamily="34" charset="0"/>
            </a:rPr>
            <a:t>culturele</a:t>
          </a: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dirty="0" err="1">
              <a:latin typeface="Tahoma" panose="020B0604030504040204" pitchFamily="34" charset="0"/>
              <a:ea typeface="Tahoma" panose="020B0604030504040204" pitchFamily="34" charset="0"/>
              <a:cs typeface="Tahoma" panose="020B0604030504040204" pitchFamily="34" charset="0"/>
            </a:rPr>
            <a:t>modellen</a:t>
          </a:r>
          <a:r>
            <a:rPr lang="en-US" sz="1200" dirty="0">
              <a:latin typeface="Tahoma" panose="020B0604030504040204" pitchFamily="34" charset="0"/>
              <a:ea typeface="Tahoma" panose="020B0604030504040204" pitchFamily="34" charset="0"/>
              <a:cs typeface="Tahoma" panose="020B0604030504040204" pitchFamily="34" charset="0"/>
            </a:rPr>
            <a:t> op de </a:t>
          </a:r>
          <a:r>
            <a:rPr lang="en-US" sz="1200" dirty="0" err="1">
              <a:latin typeface="Tahoma" panose="020B0604030504040204" pitchFamily="34" charset="0"/>
              <a:ea typeface="Tahoma" panose="020B0604030504040204" pitchFamily="34" charset="0"/>
              <a:cs typeface="Tahoma" panose="020B0604030504040204" pitchFamily="34" charset="0"/>
            </a:rPr>
            <a:t>aard</a:t>
          </a:r>
          <a:r>
            <a:rPr lang="en-US" sz="1200" dirty="0">
              <a:latin typeface="Tahoma" panose="020B0604030504040204" pitchFamily="34" charset="0"/>
              <a:ea typeface="Tahoma" panose="020B0604030504040204" pitchFamily="34" charset="0"/>
              <a:cs typeface="Tahoma" panose="020B0604030504040204" pitchFamily="34" charset="0"/>
            </a:rPr>
            <a:t> van </a:t>
          </a:r>
          <a:r>
            <a:rPr lang="en-US" sz="1200" dirty="0" err="1">
              <a:latin typeface="Tahoma" panose="020B0604030504040204" pitchFamily="34" charset="0"/>
              <a:ea typeface="Tahoma" panose="020B0604030504040204" pitchFamily="34" charset="0"/>
              <a:cs typeface="Tahoma" panose="020B0604030504040204" pitchFamily="34" charset="0"/>
            </a:rPr>
            <a:t>interculturele</a:t>
          </a: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dirty="0" err="1">
              <a:latin typeface="Tahoma" panose="020B0604030504040204" pitchFamily="34" charset="0"/>
              <a:ea typeface="Tahoma" panose="020B0604030504040204" pitchFamily="34" charset="0"/>
              <a:cs typeface="Tahoma" panose="020B0604030504040204" pitchFamily="34" charset="0"/>
            </a:rPr>
            <a:t>interacties</a:t>
          </a:r>
          <a:r>
            <a:rPr lang="en-US" sz="1200" dirty="0">
              <a:latin typeface="Tahoma" panose="020B0604030504040204" pitchFamily="34" charset="0"/>
              <a:ea typeface="Tahoma" panose="020B0604030504040204" pitchFamily="34" charset="0"/>
              <a:cs typeface="Tahoma" panose="020B0604030504040204" pitchFamily="34" charset="0"/>
            </a:rPr>
            <a:t>.</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DB993942-9399-42BA-A9E9-96687A5B2C0A}" type="parTrans" cxnId="{8CE1FE2B-FCB8-4CFB-A83B-A129BFF62BC1}">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4B359495-E5A7-431B-A8CC-756022A77D77}" type="sibTrans" cxnId="{8CE1FE2B-FCB8-4CFB-A83B-A129BFF62BC1}">
      <dgm:prSet/>
      <dgm:spPr/>
      <dgm:t>
        <a:bodyPr/>
        <a:lstStyle/>
        <a:p>
          <a:endParaRPr lang="bg-BG" sz="1400">
            <a:latin typeface="Tahoma" panose="020B0604030504040204" pitchFamily="34" charset="0"/>
            <a:ea typeface="Tahoma" panose="020B0604030504040204" pitchFamily="34" charset="0"/>
            <a:cs typeface="Tahoma" panose="020B0604030504040204" pitchFamily="34" charset="0"/>
          </a:endParaRPr>
        </a:p>
      </dgm:t>
    </dgm:pt>
    <dgm:pt modelId="{AEAE7FD6-0B17-4A8F-A38A-D46F6970A825}">
      <dgm:prSet custT="1"/>
      <dgm:spPr/>
      <dgm:t>
        <a:bodyPr/>
        <a:lstStyle/>
        <a:p>
          <a:r>
            <a:rPr lang="en-US" sz="1200" noProof="0" dirty="0">
              <a:latin typeface="Tahoma" panose="020B0604030504040204" pitchFamily="34" charset="0"/>
              <a:ea typeface="Tahoma" panose="020B0604030504040204" pitchFamily="34" charset="0"/>
              <a:cs typeface="Tahoma" panose="020B0604030504040204" pitchFamily="34" charset="0"/>
            </a:rPr>
            <a:t>Verschil accepteren als een waarde, niet als een nadeel</a:t>
          </a:r>
          <a:endParaRPr lang="bg-BG" sz="1200" noProof="0" dirty="0">
            <a:latin typeface="Tahoma" panose="020B0604030504040204" pitchFamily="34" charset="0"/>
            <a:ea typeface="Tahoma" panose="020B0604030504040204" pitchFamily="34" charset="0"/>
            <a:cs typeface="Tahoma" panose="020B0604030504040204" pitchFamily="34" charset="0"/>
          </a:endParaRPr>
        </a:p>
      </dgm:t>
    </dgm:pt>
    <dgm:pt modelId="{133356EF-69CC-4009-A468-8FB0F9B614EA}" type="parTrans" cxnId="{5A1DE26D-2784-4989-8345-D40003CE1A4A}">
      <dgm:prSet/>
      <dgm:spPr/>
      <dgm:t>
        <a:bodyPr/>
        <a:lstStyle/>
        <a:p>
          <a:endParaRPr lang="bg-BG"/>
        </a:p>
      </dgm:t>
    </dgm:pt>
    <dgm:pt modelId="{F59E1A45-D34F-404E-8819-2472850DC856}" type="sibTrans" cxnId="{5A1DE26D-2784-4989-8345-D40003CE1A4A}">
      <dgm:prSet/>
      <dgm:spPr/>
      <dgm:t>
        <a:bodyPr/>
        <a:lstStyle/>
        <a:p>
          <a:endParaRPr lang="bg-BG"/>
        </a:p>
      </dgm:t>
    </dgm:pt>
    <dgm:pt modelId="{F10CA4B8-9AA9-4947-BB58-9FA04377351C}">
      <dgm:prSet custT="1"/>
      <dgm:spPr/>
      <dgm:t>
        <a:bodyPr/>
        <a:lstStyle/>
        <a:p>
          <a:r>
            <a:rPr lang="en-US" sz="1200" noProof="0" dirty="0">
              <a:latin typeface="Tahoma" panose="020B0604030504040204" pitchFamily="34" charset="0"/>
              <a:ea typeface="Tahoma" panose="020B0604030504040204" pitchFamily="34" charset="0"/>
              <a:cs typeface="Tahoma" panose="020B0604030504040204" pitchFamily="34" charset="0"/>
            </a:rPr>
            <a:t>Culturele opvattingen weerspiegelen het gedrag van </a:t>
          </a:r>
          <a:r>
            <a:rPr lang="en-US" sz="1200" noProof="0" dirty="0" err="1">
              <a:latin typeface="Tahoma" panose="020B0604030504040204" pitchFamily="34" charset="0"/>
              <a:ea typeface="Tahoma" panose="020B0604030504040204" pitchFamily="34" charset="0"/>
              <a:cs typeface="Tahoma" panose="020B0604030504040204" pitchFamily="34" charset="0"/>
            </a:rPr>
            <a:t>mensen</a:t>
          </a:r>
          <a:r>
            <a:rPr lang="en-US" sz="1200" noProof="0" dirty="0">
              <a:latin typeface="Tahoma" panose="020B0604030504040204" pitchFamily="34" charset="0"/>
              <a:ea typeface="Tahoma" panose="020B0604030504040204" pitchFamily="34" charset="0"/>
              <a:cs typeface="Tahoma" panose="020B0604030504040204" pitchFamily="34" charset="0"/>
            </a:rPr>
            <a:t>. </a:t>
          </a:r>
          <a:r>
            <a:rPr lang="en-US" sz="1200" noProof="0" dirty="0" err="1">
              <a:latin typeface="Tahoma" panose="020B0604030504040204" pitchFamily="34" charset="0"/>
              <a:ea typeface="Tahoma" panose="020B0604030504040204" pitchFamily="34" charset="0"/>
              <a:cs typeface="Tahoma" panose="020B0604030504040204" pitchFamily="34" charset="0"/>
            </a:rPr>
            <a:t>Daarmee</a:t>
          </a:r>
          <a:r>
            <a:rPr lang="en-US" sz="1200" noProof="0" dirty="0">
              <a:latin typeface="Tahoma" panose="020B0604030504040204" pitchFamily="34" charset="0"/>
              <a:ea typeface="Tahoma" panose="020B0604030504040204" pitchFamily="34" charset="0"/>
              <a:cs typeface="Tahoma" panose="020B0604030504040204" pitchFamily="34" charset="0"/>
            </a:rPr>
            <a:t> moet rekening worden gehouden bij interculturele interacties.</a:t>
          </a:r>
          <a:endParaRPr lang="bg-BG" sz="1200" noProof="0" dirty="0">
            <a:latin typeface="Tahoma" panose="020B0604030504040204" pitchFamily="34" charset="0"/>
            <a:ea typeface="Tahoma" panose="020B0604030504040204" pitchFamily="34" charset="0"/>
            <a:cs typeface="Tahoma" panose="020B0604030504040204" pitchFamily="34" charset="0"/>
          </a:endParaRPr>
        </a:p>
      </dgm:t>
    </dgm:pt>
    <dgm:pt modelId="{125AF35E-7876-488E-8F4F-7B8D7A79E523}" type="parTrans" cxnId="{DD714609-1F6B-413B-AB1D-D70BD5C6F20A}">
      <dgm:prSet/>
      <dgm:spPr/>
      <dgm:t>
        <a:bodyPr/>
        <a:lstStyle/>
        <a:p>
          <a:endParaRPr lang="bg-BG"/>
        </a:p>
      </dgm:t>
    </dgm:pt>
    <dgm:pt modelId="{62C5FBFE-FB83-4C25-BC0B-1CC1529C70AD}" type="sibTrans" cxnId="{DD714609-1F6B-413B-AB1D-D70BD5C6F20A}">
      <dgm:prSet/>
      <dgm:spPr/>
      <dgm:t>
        <a:bodyPr/>
        <a:lstStyle/>
        <a:p>
          <a:endParaRPr lang="bg-BG"/>
        </a:p>
      </dgm:t>
    </dgm:pt>
    <dgm:pt modelId="{15A8CCAD-72D4-40E2-AED0-DB730D7079F8}">
      <dgm:prSet custT="1"/>
      <dgm:spPr/>
      <dgm:t>
        <a:bodyPr/>
        <a:lstStyle/>
        <a:p>
          <a:r>
            <a:rPr lang="en-US" sz="1200" dirty="0">
              <a:latin typeface="Tahoma" panose="020B0604030504040204" pitchFamily="34" charset="0"/>
              <a:ea typeface="Tahoma" panose="020B0604030504040204" pitchFamily="34" charset="0"/>
              <a:cs typeface="Tahoma" panose="020B0604030504040204" pitchFamily="34" charset="0"/>
            </a:rPr>
            <a:t>Aandacht voor mogelijke risico's van overdracht van stereotypen, houdingen en gevoelens tijdens het </a:t>
          </a:r>
          <a:r>
            <a:rPr lang="en-US" sz="1200" dirty="0" err="1">
              <a:latin typeface="Tahoma" panose="020B0604030504040204" pitchFamily="34" charset="0"/>
              <a:ea typeface="Tahoma" panose="020B0604030504040204" pitchFamily="34" charset="0"/>
              <a:cs typeface="Tahoma" panose="020B0604030504040204" pitchFamily="34" charset="0"/>
            </a:rPr>
            <a:t>communicatieproces</a:t>
          </a:r>
          <a:r>
            <a:rPr lang="en-US" sz="1200" dirty="0">
              <a:latin typeface="Tahoma" panose="020B0604030504040204" pitchFamily="34" charset="0"/>
              <a:ea typeface="Tahoma" panose="020B0604030504040204" pitchFamily="34" charset="0"/>
              <a:cs typeface="Tahoma" panose="020B0604030504040204" pitchFamily="34" charset="0"/>
            </a:rPr>
            <a:t>.</a:t>
          </a:r>
          <a:endParaRPr lang="bg-BG" sz="1200" dirty="0">
            <a:latin typeface="Tahoma" panose="020B0604030504040204" pitchFamily="34" charset="0"/>
            <a:ea typeface="Tahoma" panose="020B0604030504040204" pitchFamily="34" charset="0"/>
            <a:cs typeface="Tahoma" panose="020B0604030504040204" pitchFamily="34" charset="0"/>
          </a:endParaRPr>
        </a:p>
      </dgm:t>
    </dgm:pt>
    <dgm:pt modelId="{AD3C29DA-F508-4B4F-93FF-734169F14D9C}" type="parTrans" cxnId="{4B3E6007-08B6-408D-B4AE-84041D80A2E3}">
      <dgm:prSet/>
      <dgm:spPr/>
      <dgm:t>
        <a:bodyPr/>
        <a:lstStyle/>
        <a:p>
          <a:endParaRPr lang="bg-BG"/>
        </a:p>
      </dgm:t>
    </dgm:pt>
    <dgm:pt modelId="{545C9AAC-4D42-49EE-9BC7-7018A8314CA7}" type="sibTrans" cxnId="{4B3E6007-08B6-408D-B4AE-84041D80A2E3}">
      <dgm:prSet/>
      <dgm:spPr/>
      <dgm:t>
        <a:bodyPr/>
        <a:lstStyle/>
        <a:p>
          <a:endParaRPr lang="bg-BG"/>
        </a:p>
      </dgm:t>
    </dgm:pt>
    <dgm:pt modelId="{3529FBE3-2B90-49D9-B25B-48AEDCE1F888}" type="pres">
      <dgm:prSet presAssocID="{6833C589-36F1-4BC8-99E2-4B930018DFC2}" presName="Name0" presStyleCnt="0">
        <dgm:presLayoutVars>
          <dgm:dir/>
          <dgm:animLvl val="lvl"/>
          <dgm:resizeHandles val="exact"/>
        </dgm:presLayoutVars>
      </dgm:prSet>
      <dgm:spPr/>
    </dgm:pt>
    <dgm:pt modelId="{5664F270-CD0B-42C5-8A97-4DB5FD0F95C2}" type="pres">
      <dgm:prSet presAssocID="{5E0C9F2D-FE3C-4CCE-9FDC-996623D35067}" presName="linNode" presStyleCnt="0"/>
      <dgm:spPr/>
    </dgm:pt>
    <dgm:pt modelId="{9C1E7638-3865-421F-AC2C-81DB4FF79236}" type="pres">
      <dgm:prSet presAssocID="{5E0C9F2D-FE3C-4CCE-9FDC-996623D35067}" presName="parentText" presStyleLbl="node1" presStyleIdx="0" presStyleCnt="3" custLinFactNeighborX="-391" custLinFactNeighborY="-1197">
        <dgm:presLayoutVars>
          <dgm:chMax val="1"/>
          <dgm:bulletEnabled val="1"/>
        </dgm:presLayoutVars>
      </dgm:prSet>
      <dgm:spPr/>
    </dgm:pt>
    <dgm:pt modelId="{F79302A2-9851-4251-BA57-853C9C85C7BE}" type="pres">
      <dgm:prSet presAssocID="{5E0C9F2D-FE3C-4CCE-9FDC-996623D35067}" presName="descendantText" presStyleLbl="alignAccFollowNode1" presStyleIdx="0" presStyleCnt="3">
        <dgm:presLayoutVars>
          <dgm:bulletEnabled val="1"/>
        </dgm:presLayoutVars>
      </dgm:prSet>
      <dgm:spPr/>
    </dgm:pt>
    <dgm:pt modelId="{B2265BCC-F45F-4341-A1F9-9F8517DA9987}" type="pres">
      <dgm:prSet presAssocID="{1B19AD51-C3BE-4ACC-87D4-409852476B76}" presName="sp" presStyleCnt="0"/>
      <dgm:spPr/>
    </dgm:pt>
    <dgm:pt modelId="{264C1835-8F6B-4261-8501-50D83ECE45C3}" type="pres">
      <dgm:prSet presAssocID="{281CF903-5406-4690-9548-5522F3A820AE}" presName="linNode" presStyleCnt="0"/>
      <dgm:spPr/>
    </dgm:pt>
    <dgm:pt modelId="{9ADC1E5D-68C1-4CC9-BF3F-CE1BD632ADD1}" type="pres">
      <dgm:prSet presAssocID="{281CF903-5406-4690-9548-5522F3A820AE}" presName="parentText" presStyleLbl="node1" presStyleIdx="1" presStyleCnt="3">
        <dgm:presLayoutVars>
          <dgm:chMax val="1"/>
          <dgm:bulletEnabled val="1"/>
        </dgm:presLayoutVars>
      </dgm:prSet>
      <dgm:spPr/>
    </dgm:pt>
    <dgm:pt modelId="{D0E17DD6-29BB-4DCB-B65E-19E0CE719918}" type="pres">
      <dgm:prSet presAssocID="{281CF903-5406-4690-9548-5522F3A820AE}" presName="descendantText" presStyleLbl="alignAccFollowNode1" presStyleIdx="1" presStyleCnt="3">
        <dgm:presLayoutVars>
          <dgm:bulletEnabled val="1"/>
        </dgm:presLayoutVars>
      </dgm:prSet>
      <dgm:spPr/>
    </dgm:pt>
    <dgm:pt modelId="{550E254D-27F3-455C-8C63-DA197D5144BE}" type="pres">
      <dgm:prSet presAssocID="{7D4B9BA7-2A9D-4271-81E0-AE95056E250A}" presName="sp" presStyleCnt="0"/>
      <dgm:spPr/>
    </dgm:pt>
    <dgm:pt modelId="{07C6B8E7-C3F6-46DC-AC89-0FF8399532C0}" type="pres">
      <dgm:prSet presAssocID="{BA78FB02-FFCC-4299-89AD-04DA1CE08237}" presName="linNode" presStyleCnt="0"/>
      <dgm:spPr/>
    </dgm:pt>
    <dgm:pt modelId="{0135B751-213B-4458-8DA3-A0EE9EFB41F9}" type="pres">
      <dgm:prSet presAssocID="{BA78FB02-FFCC-4299-89AD-04DA1CE08237}" presName="parentText" presStyleLbl="node1" presStyleIdx="2" presStyleCnt="3">
        <dgm:presLayoutVars>
          <dgm:chMax val="1"/>
          <dgm:bulletEnabled val="1"/>
        </dgm:presLayoutVars>
      </dgm:prSet>
      <dgm:spPr/>
    </dgm:pt>
    <dgm:pt modelId="{EDB84E62-BEB4-4C54-88DA-4792928A3532}" type="pres">
      <dgm:prSet presAssocID="{BA78FB02-FFCC-4299-89AD-04DA1CE08237}" presName="descendantText" presStyleLbl="alignAccFollowNode1" presStyleIdx="2" presStyleCnt="3">
        <dgm:presLayoutVars>
          <dgm:bulletEnabled val="1"/>
        </dgm:presLayoutVars>
      </dgm:prSet>
      <dgm:spPr/>
    </dgm:pt>
  </dgm:ptLst>
  <dgm:cxnLst>
    <dgm:cxn modelId="{B6229F04-EFBF-4D7B-AF3B-2AA4F3C70C6B}" type="presOf" srcId="{25926ABB-502B-41C2-BCE3-38476A49000D}" destId="{EDB84E62-BEB4-4C54-88DA-4792928A3532}" srcOrd="0" destOrd="0" presId="urn:microsoft.com/office/officeart/2005/8/layout/vList5"/>
    <dgm:cxn modelId="{4B3E6007-08B6-408D-B4AE-84041D80A2E3}" srcId="{BA78FB02-FFCC-4299-89AD-04DA1CE08237}" destId="{15A8CCAD-72D4-40E2-AED0-DB730D7079F8}" srcOrd="1" destOrd="0" parTransId="{AD3C29DA-F508-4B4F-93FF-734169F14D9C}" sibTransId="{545C9AAC-4D42-49EE-9BC7-7018A8314CA7}"/>
    <dgm:cxn modelId="{DD714609-1F6B-413B-AB1D-D70BD5C6F20A}" srcId="{281CF903-5406-4690-9548-5522F3A820AE}" destId="{F10CA4B8-9AA9-4947-BB58-9FA04377351C}" srcOrd="1" destOrd="0" parTransId="{125AF35E-7876-488E-8F4F-7B8D7A79E523}" sibTransId="{62C5FBFE-FB83-4C25-BC0B-1CC1529C70AD}"/>
    <dgm:cxn modelId="{CECAAD0C-6A8B-4661-AC30-91A79CC68ED7}" type="presOf" srcId="{1ED2A2D9-C630-4BA7-A3F1-2240022CB720}" destId="{D0E17DD6-29BB-4DCB-B65E-19E0CE719918}" srcOrd="0" destOrd="0" presId="urn:microsoft.com/office/officeart/2005/8/layout/vList5"/>
    <dgm:cxn modelId="{A588EA1F-ED77-4AA4-B489-0493ADBF127A}" type="presOf" srcId="{BA78FB02-FFCC-4299-89AD-04DA1CE08237}" destId="{0135B751-213B-4458-8DA3-A0EE9EFB41F9}" srcOrd="0" destOrd="0" presId="urn:microsoft.com/office/officeart/2005/8/layout/vList5"/>
    <dgm:cxn modelId="{3BA6032A-F949-4247-97AE-B08EA905B429}" type="presOf" srcId="{6833C589-36F1-4BC8-99E2-4B930018DFC2}" destId="{3529FBE3-2B90-49D9-B25B-48AEDCE1F888}" srcOrd="0" destOrd="0" presId="urn:microsoft.com/office/officeart/2005/8/layout/vList5"/>
    <dgm:cxn modelId="{8CE1FE2B-FCB8-4CFB-A83B-A129BFF62BC1}" srcId="{BA78FB02-FFCC-4299-89AD-04DA1CE08237}" destId="{25926ABB-502B-41C2-BCE3-38476A49000D}" srcOrd="0" destOrd="0" parTransId="{DB993942-9399-42BA-A9E9-96687A5B2C0A}" sibTransId="{4B359495-E5A7-431B-A8CC-756022A77D77}"/>
    <dgm:cxn modelId="{DC199C30-037F-4DD4-AB72-FE39E2BD3EF6}" srcId="{281CF903-5406-4690-9548-5522F3A820AE}" destId="{1ED2A2D9-C630-4BA7-A3F1-2240022CB720}" srcOrd="0" destOrd="0" parTransId="{7BE4B43F-86BC-4D07-971D-8EB6362D0C57}" sibTransId="{AD2E472B-986C-4D02-BB0A-22E53EAC7D3C}"/>
    <dgm:cxn modelId="{EED3225C-62C8-4BFB-B21E-646A2F2188A3}" type="presOf" srcId="{5E0C9F2D-FE3C-4CCE-9FDC-996623D35067}" destId="{9C1E7638-3865-421F-AC2C-81DB4FF79236}" srcOrd="0" destOrd="0" presId="urn:microsoft.com/office/officeart/2005/8/layout/vList5"/>
    <dgm:cxn modelId="{5A1DE26D-2784-4989-8345-D40003CE1A4A}" srcId="{5E0C9F2D-FE3C-4CCE-9FDC-996623D35067}" destId="{AEAE7FD6-0B17-4A8F-A38A-D46F6970A825}" srcOrd="1" destOrd="0" parTransId="{133356EF-69CC-4009-A468-8FB0F9B614EA}" sibTransId="{F59E1A45-D34F-404E-8819-2472850DC856}"/>
    <dgm:cxn modelId="{936FD982-411B-47EB-9F94-5EB9E2898EC3}" type="presOf" srcId="{AEAE7FD6-0B17-4A8F-A38A-D46F6970A825}" destId="{F79302A2-9851-4251-BA57-853C9C85C7BE}" srcOrd="0" destOrd="1" presId="urn:microsoft.com/office/officeart/2005/8/layout/vList5"/>
    <dgm:cxn modelId="{D8650884-B7DA-417E-B307-445753676654}" srcId="{6833C589-36F1-4BC8-99E2-4B930018DFC2}" destId="{281CF903-5406-4690-9548-5522F3A820AE}" srcOrd="1" destOrd="0" parTransId="{58FDDAAB-D9DF-4E84-9D4C-9011BC6484BC}" sibTransId="{7D4B9BA7-2A9D-4271-81E0-AE95056E250A}"/>
    <dgm:cxn modelId="{AE996A96-2098-4562-89B2-5DA8A268969B}" srcId="{6833C589-36F1-4BC8-99E2-4B930018DFC2}" destId="{5E0C9F2D-FE3C-4CCE-9FDC-996623D35067}" srcOrd="0" destOrd="0" parTransId="{1C1F7DC2-3FB4-4826-BAE0-303C16F89BDD}" sibTransId="{1B19AD51-C3BE-4ACC-87D4-409852476B76}"/>
    <dgm:cxn modelId="{ECB90597-4504-4E26-9E5E-E0D0A3CC3A52}" type="presOf" srcId="{F10CA4B8-9AA9-4947-BB58-9FA04377351C}" destId="{D0E17DD6-29BB-4DCB-B65E-19E0CE719918}" srcOrd="0" destOrd="1" presId="urn:microsoft.com/office/officeart/2005/8/layout/vList5"/>
    <dgm:cxn modelId="{5ACDD5AD-6D63-42D8-A787-7DA2E57D4F9C}" type="presOf" srcId="{281CF903-5406-4690-9548-5522F3A820AE}" destId="{9ADC1E5D-68C1-4CC9-BF3F-CE1BD632ADD1}" srcOrd="0" destOrd="0" presId="urn:microsoft.com/office/officeart/2005/8/layout/vList5"/>
    <dgm:cxn modelId="{BFE7A2B0-FEF4-4486-80E3-B3368481390F}" type="presOf" srcId="{15A8CCAD-72D4-40E2-AED0-DB730D7079F8}" destId="{EDB84E62-BEB4-4C54-88DA-4792928A3532}" srcOrd="0" destOrd="1" presId="urn:microsoft.com/office/officeart/2005/8/layout/vList5"/>
    <dgm:cxn modelId="{368B03C0-47BD-40A9-AECE-444DB2AE2FAC}" type="presOf" srcId="{59116025-6120-4B8A-AFFB-C52C073399F4}" destId="{F79302A2-9851-4251-BA57-853C9C85C7BE}" srcOrd="0" destOrd="0" presId="urn:microsoft.com/office/officeart/2005/8/layout/vList5"/>
    <dgm:cxn modelId="{063D23C7-6648-41E4-9E5E-06679D1A7E0E}" srcId="{6833C589-36F1-4BC8-99E2-4B930018DFC2}" destId="{BA78FB02-FFCC-4299-89AD-04DA1CE08237}" srcOrd="2" destOrd="0" parTransId="{E11BDBAE-9036-4F44-9795-F535EB77E8E1}" sibTransId="{6C82E345-A052-4A33-A715-908DE466BEAC}"/>
    <dgm:cxn modelId="{CD30DDEF-3EFF-4A99-BD30-D173466B5B48}" srcId="{5E0C9F2D-FE3C-4CCE-9FDC-996623D35067}" destId="{59116025-6120-4B8A-AFFB-C52C073399F4}" srcOrd="0" destOrd="0" parTransId="{F49A84FC-8A23-42D8-87D3-BB27E630A8A3}" sibTransId="{97B34507-5822-4B16-A8DC-E6632D23F80D}"/>
    <dgm:cxn modelId="{051AD391-A173-43C7-9261-927B958B7808}" type="presParOf" srcId="{3529FBE3-2B90-49D9-B25B-48AEDCE1F888}" destId="{5664F270-CD0B-42C5-8A97-4DB5FD0F95C2}" srcOrd="0" destOrd="0" presId="urn:microsoft.com/office/officeart/2005/8/layout/vList5"/>
    <dgm:cxn modelId="{FB348A30-7F87-410C-AFF5-1B4B3BD75A4F}" type="presParOf" srcId="{5664F270-CD0B-42C5-8A97-4DB5FD0F95C2}" destId="{9C1E7638-3865-421F-AC2C-81DB4FF79236}" srcOrd="0" destOrd="0" presId="urn:microsoft.com/office/officeart/2005/8/layout/vList5"/>
    <dgm:cxn modelId="{E443A25C-C8C9-4BFD-81D9-BC8FDB6C8BB3}" type="presParOf" srcId="{5664F270-CD0B-42C5-8A97-4DB5FD0F95C2}" destId="{F79302A2-9851-4251-BA57-853C9C85C7BE}" srcOrd="1" destOrd="0" presId="urn:microsoft.com/office/officeart/2005/8/layout/vList5"/>
    <dgm:cxn modelId="{BFF33003-4FFD-4A17-8B51-8EBB5736CFDB}" type="presParOf" srcId="{3529FBE3-2B90-49D9-B25B-48AEDCE1F888}" destId="{B2265BCC-F45F-4341-A1F9-9F8517DA9987}" srcOrd="1" destOrd="0" presId="urn:microsoft.com/office/officeart/2005/8/layout/vList5"/>
    <dgm:cxn modelId="{71B43987-9736-4B8D-9C8C-7549D7129083}" type="presParOf" srcId="{3529FBE3-2B90-49D9-B25B-48AEDCE1F888}" destId="{264C1835-8F6B-4261-8501-50D83ECE45C3}" srcOrd="2" destOrd="0" presId="urn:microsoft.com/office/officeart/2005/8/layout/vList5"/>
    <dgm:cxn modelId="{34C1D1D9-0F32-4399-8037-D75D1E71D622}" type="presParOf" srcId="{264C1835-8F6B-4261-8501-50D83ECE45C3}" destId="{9ADC1E5D-68C1-4CC9-BF3F-CE1BD632ADD1}" srcOrd="0" destOrd="0" presId="urn:microsoft.com/office/officeart/2005/8/layout/vList5"/>
    <dgm:cxn modelId="{ED6F947F-0D10-48A2-ACF9-0985A882D10D}" type="presParOf" srcId="{264C1835-8F6B-4261-8501-50D83ECE45C3}" destId="{D0E17DD6-29BB-4DCB-B65E-19E0CE719918}" srcOrd="1" destOrd="0" presId="urn:microsoft.com/office/officeart/2005/8/layout/vList5"/>
    <dgm:cxn modelId="{C684B4AE-C71A-4473-AAE3-5ED95F36B9A5}" type="presParOf" srcId="{3529FBE3-2B90-49D9-B25B-48AEDCE1F888}" destId="{550E254D-27F3-455C-8C63-DA197D5144BE}" srcOrd="3" destOrd="0" presId="urn:microsoft.com/office/officeart/2005/8/layout/vList5"/>
    <dgm:cxn modelId="{59867F3E-5171-4626-8704-2C3B3BB993CD}" type="presParOf" srcId="{3529FBE3-2B90-49D9-B25B-48AEDCE1F888}" destId="{07C6B8E7-C3F6-46DC-AC89-0FF8399532C0}" srcOrd="4" destOrd="0" presId="urn:microsoft.com/office/officeart/2005/8/layout/vList5"/>
    <dgm:cxn modelId="{388B78B1-F124-4D25-8B1D-F22C9527DF55}" type="presParOf" srcId="{07C6B8E7-C3F6-46DC-AC89-0FF8399532C0}" destId="{0135B751-213B-4458-8DA3-A0EE9EFB41F9}" srcOrd="0" destOrd="0" presId="urn:microsoft.com/office/officeart/2005/8/layout/vList5"/>
    <dgm:cxn modelId="{8FBBF69E-D8C2-441A-9F55-10D6CDF94C22}" type="presParOf" srcId="{07C6B8E7-C3F6-46DC-AC89-0FF8399532C0}" destId="{EDB84E62-BEB4-4C54-88DA-4792928A353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08C9B-ABEC-4DA1-910E-4CF4ED68037D}">
      <dsp:nvSpPr>
        <dsp:cNvPr id="0" name=""/>
        <dsp:cNvSpPr/>
      </dsp:nvSpPr>
      <dsp:spPr>
        <a:xfrm>
          <a:off x="0" y="0"/>
          <a:ext cx="3598059" cy="3343492"/>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Multiculturele onderwijsomgeving</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rot="16200000">
        <a:off x="-1011025" y="1011025"/>
        <a:ext cx="2741663" cy="719611"/>
      </dsp:txXfrm>
    </dsp:sp>
    <dsp:sp modelId="{D8649857-EFF7-452C-886A-9404B7917F9C}">
      <dsp:nvSpPr>
        <dsp:cNvPr id="0" name=""/>
        <dsp:cNvSpPr/>
      </dsp:nvSpPr>
      <dsp:spPr>
        <a:xfrm>
          <a:off x="719611" y="0"/>
          <a:ext cx="2680554" cy="33434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r" defTabSz="622300">
            <a:lnSpc>
              <a:spcPct val="90000"/>
            </a:lnSpc>
            <a:spcBef>
              <a:spcPct val="0"/>
            </a:spcBef>
            <a:spcAft>
              <a:spcPct val="35000"/>
            </a:spcAft>
            <a:buNone/>
          </a:pPr>
          <a:r>
            <a:rPr lang="en-US" sz="1400" kern="1200" noProof="0" dirty="0">
              <a:latin typeface="Tahoma" panose="020B0604030504040204" pitchFamily="34" charset="0"/>
              <a:ea typeface="Tahoma" panose="020B0604030504040204" pitchFamily="34" charset="0"/>
              <a:cs typeface="Tahoma" panose="020B0604030504040204" pitchFamily="34" charset="0"/>
            </a:rPr>
            <a:t>Gezamenlijke opleiding van </a:t>
          </a:r>
          <a:r>
            <a:rPr lang="en-US" sz="1400" kern="1200" noProof="0" dirty="0" err="1">
              <a:latin typeface="Tahoma" panose="020B0604030504040204" pitchFamily="34" charset="0"/>
              <a:ea typeface="Tahoma" panose="020B0604030504040204" pitchFamily="34" charset="0"/>
              <a:cs typeface="Tahoma" panose="020B0604030504040204" pitchFamily="34" charset="0"/>
            </a:rPr>
            <a:t>leerlingen</a:t>
          </a:r>
          <a:r>
            <a:rPr lang="en-US" sz="1400" kern="1200" noProof="0" dirty="0">
              <a:latin typeface="Tahoma" panose="020B0604030504040204" pitchFamily="34" charset="0"/>
              <a:ea typeface="Tahoma" panose="020B0604030504040204" pitchFamily="34" charset="0"/>
              <a:cs typeface="Tahoma" panose="020B0604030504040204" pitchFamily="34" charset="0"/>
            </a:rPr>
            <a:t> met verschillende etnische achtergronden.</a:t>
          </a:r>
          <a:endParaRPr lang="bg-BG" sz="1400" kern="1200" noProof="0" dirty="0">
            <a:latin typeface="Tahoma" panose="020B0604030504040204" pitchFamily="34" charset="0"/>
            <a:ea typeface="Tahoma" panose="020B0604030504040204" pitchFamily="34" charset="0"/>
            <a:cs typeface="Tahoma" panose="020B0604030504040204" pitchFamily="34" charset="0"/>
          </a:endParaRPr>
        </a:p>
        <a:p>
          <a:pPr marL="0" lvl="0" indent="0" algn="r" defTabSz="622300">
            <a:lnSpc>
              <a:spcPct val="90000"/>
            </a:lnSpc>
            <a:spcBef>
              <a:spcPct val="0"/>
            </a:spcBef>
            <a:spcAft>
              <a:spcPct val="35000"/>
            </a:spcAft>
            <a:buNone/>
          </a:pPr>
          <a:r>
            <a:rPr lang="en-US" sz="1400" kern="1200" noProof="0" dirty="0" err="1">
              <a:latin typeface="Tahoma" panose="020B0604030504040204" pitchFamily="34" charset="0"/>
              <a:ea typeface="Tahoma" panose="020B0604030504040204" pitchFamily="34" charset="0"/>
              <a:cs typeface="Tahoma" panose="020B0604030504040204" pitchFamily="34" charset="0"/>
            </a:rPr>
            <a:t>Reflectie</a:t>
          </a:r>
          <a:r>
            <a:rPr lang="en-US" sz="1400" kern="1200" noProof="0" dirty="0">
              <a:latin typeface="Tahoma" panose="020B0604030504040204" pitchFamily="34" charset="0"/>
              <a:ea typeface="Tahoma" panose="020B0604030504040204" pitchFamily="34" charset="0"/>
              <a:cs typeface="Tahoma" panose="020B0604030504040204" pitchFamily="34" charset="0"/>
            </a:rPr>
            <a:t> op culturele bijzonderheden in het begrip, wereldbeeld en gedrag van leerlingen.</a:t>
          </a:r>
          <a:endParaRPr lang="bg-BG" sz="1400" kern="1200" noProof="0" dirty="0">
            <a:latin typeface="Tahoma" panose="020B0604030504040204" pitchFamily="34" charset="0"/>
            <a:ea typeface="Tahoma" panose="020B0604030504040204" pitchFamily="34" charset="0"/>
            <a:cs typeface="Tahoma" panose="020B0604030504040204" pitchFamily="34" charset="0"/>
          </a:endParaRPr>
        </a:p>
      </dsp:txBody>
      <dsp:txXfrm>
        <a:off x="719611" y="0"/>
        <a:ext cx="2680554" cy="3343492"/>
      </dsp:txXfrm>
    </dsp:sp>
    <dsp:sp modelId="{847749EA-0D93-48EA-8A82-2CA204B3D696}">
      <dsp:nvSpPr>
        <dsp:cNvPr id="0" name=""/>
        <dsp:cNvSpPr/>
      </dsp:nvSpPr>
      <dsp:spPr>
        <a:xfrm>
          <a:off x="3726817" y="0"/>
          <a:ext cx="3598059" cy="3343492"/>
        </a:xfrm>
        <a:prstGeom prst="roundRect">
          <a:avLst>
            <a:gd name="adj" fmla="val 5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Multiculturele onderwijsomgeving</a:t>
          </a:r>
          <a:endParaRPr lang="bg-BG" sz="1400" kern="1200" dirty="0">
            <a:latin typeface="Tahoma" panose="020B0604030504040204" pitchFamily="34" charset="0"/>
            <a:ea typeface="Tahoma" panose="020B0604030504040204" pitchFamily="34" charset="0"/>
            <a:cs typeface="Tahoma" panose="020B0604030504040204" pitchFamily="34" charset="0"/>
          </a:endParaRPr>
        </a:p>
      </dsp:txBody>
      <dsp:txXfrm rot="16200000">
        <a:off x="2715791" y="1011025"/>
        <a:ext cx="2741663" cy="719611"/>
      </dsp:txXfrm>
    </dsp:sp>
    <dsp:sp modelId="{59B120F5-43F8-4BDE-AD4A-F2C3C336EAE2}">
      <dsp:nvSpPr>
        <dsp:cNvPr id="0" name=""/>
        <dsp:cNvSpPr/>
      </dsp:nvSpPr>
      <dsp:spPr>
        <a:xfrm rot="5400000">
          <a:off x="3497682" y="2596790"/>
          <a:ext cx="491424" cy="539708"/>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6F86A-2070-45AA-BB40-9AFA2BD9028A}">
      <dsp:nvSpPr>
        <dsp:cNvPr id="0" name=""/>
        <dsp:cNvSpPr/>
      </dsp:nvSpPr>
      <dsp:spPr>
        <a:xfrm>
          <a:off x="4446429" y="0"/>
          <a:ext cx="2680554" cy="33434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r" defTabSz="62230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Interactie van de onderwijsinstelling met gezinnen die verschillende talen spreken, met een andere cultuur, religie, tradities en waarden.</a:t>
          </a:r>
          <a:endParaRPr lang="bg-BG" sz="1400" kern="1200" dirty="0">
            <a:latin typeface="Tahoma" panose="020B0604030504040204" pitchFamily="34" charset="0"/>
            <a:ea typeface="Tahoma" panose="020B0604030504040204" pitchFamily="34" charset="0"/>
            <a:cs typeface="Tahoma" panose="020B0604030504040204" pitchFamily="34" charset="0"/>
          </a:endParaRPr>
        </a:p>
      </dsp:txBody>
      <dsp:txXfrm>
        <a:off x="4446429" y="0"/>
        <a:ext cx="2680554" cy="3343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302A2-9851-4251-BA57-853C9C85C7BE}">
      <dsp:nvSpPr>
        <dsp:cNvPr id="0" name=""/>
        <dsp:cNvSpPr/>
      </dsp:nvSpPr>
      <dsp:spPr>
        <a:xfrm rot="5400000">
          <a:off x="7242611" y="-2901886"/>
          <a:ext cx="1293160" cy="742512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noProof="0" dirty="0" err="1">
              <a:latin typeface="Tahoma" panose="020B0604030504040204" pitchFamily="34" charset="0"/>
              <a:ea typeface="Tahoma" panose="020B0604030504040204" pitchFamily="34" charset="0"/>
              <a:cs typeface="Tahoma" panose="020B0604030504040204" pitchFamily="34" charset="0"/>
            </a:rPr>
            <a:t>Accepteren</a:t>
          </a:r>
          <a:r>
            <a:rPr lang="en-US" sz="1200" kern="1200" noProof="0" dirty="0">
              <a:latin typeface="Tahoma" panose="020B0604030504040204" pitchFamily="34" charset="0"/>
              <a:ea typeface="Tahoma" panose="020B0604030504040204" pitchFamily="34" charset="0"/>
              <a:cs typeface="Tahoma" panose="020B0604030504040204" pitchFamily="34" charset="0"/>
            </a:rPr>
            <a:t> </a:t>
          </a:r>
          <a:r>
            <a:rPr lang="en-US" sz="1200" kern="1200" noProof="0" dirty="0" err="1">
              <a:latin typeface="Tahoma" panose="020B0604030504040204" pitchFamily="34" charset="0"/>
              <a:ea typeface="Tahoma" panose="020B0604030504040204" pitchFamily="34" charset="0"/>
              <a:cs typeface="Tahoma" panose="020B0604030504040204" pitchFamily="34" charset="0"/>
            </a:rPr>
            <a:t>dat</a:t>
          </a:r>
          <a:r>
            <a:rPr lang="en-US" sz="1200" kern="1200" noProof="0" dirty="0">
              <a:latin typeface="Tahoma" panose="020B0604030504040204" pitchFamily="34" charset="0"/>
              <a:ea typeface="Tahoma" panose="020B0604030504040204" pitchFamily="34" charset="0"/>
              <a:cs typeface="Tahoma" panose="020B0604030504040204" pitchFamily="34" charset="0"/>
            </a:rPr>
            <a:t> </a:t>
          </a:r>
          <a:r>
            <a:rPr lang="en-US" sz="1200" kern="1200" noProof="0" dirty="0" err="1">
              <a:latin typeface="Tahoma" panose="020B0604030504040204" pitchFamily="34" charset="0"/>
              <a:ea typeface="Tahoma" panose="020B0604030504040204" pitchFamily="34" charset="0"/>
              <a:cs typeface="Tahoma" panose="020B0604030504040204" pitchFamily="34" charset="0"/>
            </a:rPr>
            <a:t>cultuur</a:t>
          </a:r>
          <a:r>
            <a:rPr lang="en-US" sz="1200" kern="1200" noProof="0" dirty="0">
              <a:latin typeface="Tahoma" panose="020B0604030504040204" pitchFamily="34" charset="0"/>
              <a:ea typeface="Tahoma" panose="020B0604030504040204" pitchFamily="34" charset="0"/>
              <a:cs typeface="Tahoma" panose="020B0604030504040204" pitchFamily="34" charset="0"/>
            </a:rPr>
            <a:t> </a:t>
          </a:r>
          <a:r>
            <a:rPr lang="en-US" sz="1200" kern="1200" noProof="0" dirty="0" err="1">
              <a:latin typeface="Tahoma" panose="020B0604030504040204" pitchFamily="34" charset="0"/>
              <a:ea typeface="Tahoma" panose="020B0604030504040204" pitchFamily="34" charset="0"/>
              <a:cs typeface="Tahoma" panose="020B0604030504040204" pitchFamily="34" charset="0"/>
            </a:rPr>
            <a:t>mensen</a:t>
          </a:r>
          <a:r>
            <a:rPr lang="en-US" sz="1200" kern="1200" noProof="0" dirty="0">
              <a:latin typeface="Tahoma" panose="020B0604030504040204" pitchFamily="34" charset="0"/>
              <a:ea typeface="Tahoma" panose="020B0604030504040204" pitchFamily="34" charset="0"/>
              <a:cs typeface="Tahoma" panose="020B0604030504040204" pitchFamily="34" charset="0"/>
            </a:rPr>
            <a:t> </a:t>
          </a:r>
          <a:r>
            <a:rPr lang="en-US" sz="1200" kern="1200" noProof="0" dirty="0" err="1">
              <a:latin typeface="Tahoma" panose="020B0604030504040204" pitchFamily="34" charset="0"/>
              <a:ea typeface="Tahoma" panose="020B0604030504040204" pitchFamily="34" charset="0"/>
              <a:cs typeface="Tahoma" panose="020B0604030504040204" pitchFamily="34" charset="0"/>
            </a:rPr>
            <a:t>verschillend</a:t>
          </a:r>
          <a:r>
            <a:rPr lang="en-US" sz="1200" kern="1200" noProof="0" dirty="0">
              <a:latin typeface="Tahoma" panose="020B0604030504040204" pitchFamily="34" charset="0"/>
              <a:ea typeface="Tahoma" panose="020B0604030504040204" pitchFamily="34" charset="0"/>
              <a:cs typeface="Tahoma" panose="020B0604030504040204" pitchFamily="34" charset="0"/>
            </a:rPr>
            <a:t> </a:t>
          </a:r>
          <a:r>
            <a:rPr lang="en-US" sz="1200" kern="1200" noProof="0" dirty="0" err="1">
              <a:latin typeface="Tahoma" panose="020B0604030504040204" pitchFamily="34" charset="0"/>
              <a:ea typeface="Tahoma" panose="020B0604030504040204" pitchFamily="34" charset="0"/>
              <a:cs typeface="Tahoma" panose="020B0604030504040204" pitchFamily="34" charset="0"/>
            </a:rPr>
            <a:t>maakt</a:t>
          </a:r>
          <a:r>
            <a:rPr lang="en-US" sz="1200" kern="1200" noProof="0" dirty="0">
              <a:latin typeface="Tahoma" panose="020B0604030504040204" pitchFamily="34" charset="0"/>
              <a:ea typeface="Tahoma" panose="020B0604030504040204" pitchFamily="34" charset="0"/>
              <a:cs typeface="Tahoma" panose="020B0604030504040204" pitchFamily="34" charset="0"/>
            </a:rPr>
            <a:t> en </a:t>
          </a:r>
          <a:r>
            <a:rPr lang="en-US" sz="1200" kern="1200" noProof="0" dirty="0" err="1">
              <a:latin typeface="Tahoma" panose="020B0604030504040204" pitchFamily="34" charset="0"/>
              <a:ea typeface="Tahoma" panose="020B0604030504040204" pitchFamily="34" charset="0"/>
              <a:cs typeface="Tahoma" panose="020B0604030504040204" pitchFamily="34" charset="0"/>
            </a:rPr>
            <a:t>mensen</a:t>
          </a:r>
          <a:r>
            <a:rPr lang="en-US" sz="1200" kern="1200" noProof="0" dirty="0">
              <a:latin typeface="Tahoma" panose="020B0604030504040204" pitchFamily="34" charset="0"/>
              <a:ea typeface="Tahoma" panose="020B0604030504040204" pitchFamily="34" charset="0"/>
              <a:cs typeface="Tahoma" panose="020B0604030504040204" pitchFamily="34" charset="0"/>
            </a:rPr>
            <a:t> op basis van </a:t>
          </a:r>
          <a:r>
            <a:rPr lang="en-US" sz="1200" kern="1200" noProof="0" dirty="0" err="1">
              <a:latin typeface="Tahoma" panose="020B0604030504040204" pitchFamily="34" charset="0"/>
              <a:ea typeface="Tahoma" panose="020B0604030504040204" pitchFamily="34" charset="0"/>
              <a:cs typeface="Tahoma" panose="020B0604030504040204" pitchFamily="34" charset="0"/>
            </a:rPr>
            <a:t>hun</a:t>
          </a:r>
          <a:r>
            <a:rPr lang="en-US" sz="1200" kern="1200" noProof="0" dirty="0">
              <a:latin typeface="Tahoma" panose="020B0604030504040204" pitchFamily="34" charset="0"/>
              <a:ea typeface="Tahoma" panose="020B0604030504040204" pitchFamily="34" charset="0"/>
              <a:cs typeface="Tahoma" panose="020B0604030504040204" pitchFamily="34" charset="0"/>
            </a:rPr>
            <a:t> </a:t>
          </a:r>
          <a:r>
            <a:rPr lang="en-US" sz="1200" kern="1200" noProof="0" dirty="0" err="1">
              <a:latin typeface="Tahoma" panose="020B0604030504040204" pitchFamily="34" charset="0"/>
              <a:ea typeface="Tahoma" panose="020B0604030504040204" pitchFamily="34" charset="0"/>
              <a:cs typeface="Tahoma" panose="020B0604030504040204" pitchFamily="34" charset="0"/>
            </a:rPr>
            <a:t>cultuur</a:t>
          </a:r>
          <a:r>
            <a:rPr lang="en-US" sz="1200" kern="1200" noProof="0" dirty="0">
              <a:latin typeface="Tahoma" panose="020B0604030504040204" pitchFamily="34" charset="0"/>
              <a:ea typeface="Tahoma" panose="020B0604030504040204" pitchFamily="34" charset="0"/>
              <a:cs typeface="Tahoma" panose="020B0604030504040204" pitchFamily="34" charset="0"/>
            </a:rPr>
            <a:t> </a:t>
          </a:r>
          <a:r>
            <a:rPr lang="en-US" sz="1200" kern="1200" noProof="0" dirty="0" err="1">
              <a:latin typeface="Tahoma" panose="020B0604030504040204" pitchFamily="34" charset="0"/>
              <a:ea typeface="Tahoma" panose="020B0604030504040204" pitchFamily="34" charset="0"/>
              <a:cs typeface="Tahoma" panose="020B0604030504040204" pitchFamily="34" charset="0"/>
            </a:rPr>
            <a:t>andere</a:t>
          </a:r>
          <a:r>
            <a:rPr lang="en-US" sz="1200" kern="1200" noProof="0" dirty="0">
              <a:latin typeface="Tahoma" panose="020B0604030504040204" pitchFamily="34" charset="0"/>
              <a:ea typeface="Tahoma" panose="020B0604030504040204" pitchFamily="34" charset="0"/>
              <a:cs typeface="Tahoma" panose="020B0604030504040204" pitchFamily="34" charset="0"/>
            </a:rPr>
            <a:t> </a:t>
          </a:r>
          <a:r>
            <a:rPr lang="en-US" sz="1200" kern="1200" noProof="0" dirty="0" err="1">
              <a:latin typeface="Tahoma" panose="020B0604030504040204" pitchFamily="34" charset="0"/>
              <a:ea typeface="Tahoma" panose="020B0604030504040204" pitchFamily="34" charset="0"/>
              <a:cs typeface="Tahoma" panose="020B0604030504040204" pitchFamily="34" charset="0"/>
            </a:rPr>
            <a:t>keuzes</a:t>
          </a:r>
          <a:r>
            <a:rPr lang="en-US" sz="1200" kern="1200" noProof="0" dirty="0">
              <a:latin typeface="Tahoma" panose="020B0604030504040204" pitchFamily="34" charset="0"/>
              <a:ea typeface="Tahoma" panose="020B0604030504040204" pitchFamily="34" charset="0"/>
              <a:cs typeface="Tahoma" panose="020B0604030504040204" pitchFamily="34" charset="0"/>
            </a:rPr>
            <a:t> </a:t>
          </a:r>
          <a:r>
            <a:rPr lang="en-US" sz="1200" kern="1200" noProof="0" dirty="0" err="1">
              <a:latin typeface="Tahoma" panose="020B0604030504040204" pitchFamily="34" charset="0"/>
              <a:ea typeface="Tahoma" panose="020B0604030504040204" pitchFamily="34" charset="0"/>
              <a:cs typeface="Tahoma" panose="020B0604030504040204" pitchFamily="34" charset="0"/>
            </a:rPr>
            <a:t>maken</a:t>
          </a:r>
          <a:r>
            <a:rPr lang="en-US" sz="1200" kern="1200" noProof="0" dirty="0">
              <a:latin typeface="Tahoma" panose="020B0604030504040204" pitchFamily="34" charset="0"/>
              <a:ea typeface="Tahoma" panose="020B0604030504040204" pitchFamily="34" charset="0"/>
              <a:cs typeface="Tahoma" panose="020B0604030504040204" pitchFamily="34" charset="0"/>
            </a:rPr>
            <a:t>.</a:t>
          </a:r>
          <a:endParaRPr lang="bg-BG" sz="1200" kern="1200" noProof="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noProof="0" dirty="0">
              <a:latin typeface="Tahoma" panose="020B0604030504040204" pitchFamily="34" charset="0"/>
              <a:ea typeface="Tahoma" panose="020B0604030504040204" pitchFamily="34" charset="0"/>
              <a:cs typeface="Tahoma" panose="020B0604030504040204" pitchFamily="34" charset="0"/>
            </a:rPr>
            <a:t>Verschil accepteren als een waarde, niet als een nadeel</a:t>
          </a:r>
          <a:endParaRPr lang="bg-BG" sz="1200" kern="1200" noProof="0" dirty="0">
            <a:latin typeface="Tahoma" panose="020B0604030504040204" pitchFamily="34" charset="0"/>
            <a:ea typeface="Tahoma" panose="020B0604030504040204" pitchFamily="34" charset="0"/>
            <a:cs typeface="Tahoma" panose="020B0604030504040204" pitchFamily="34" charset="0"/>
          </a:endParaRPr>
        </a:p>
      </dsp:txBody>
      <dsp:txXfrm rot="-5400000">
        <a:off x="4176631" y="227221"/>
        <a:ext cx="7361994" cy="1166906"/>
      </dsp:txXfrm>
    </dsp:sp>
    <dsp:sp modelId="{9C1E7638-3865-421F-AC2C-81DB4FF79236}">
      <dsp:nvSpPr>
        <dsp:cNvPr id="0" name=""/>
        <dsp:cNvSpPr/>
      </dsp:nvSpPr>
      <dsp:spPr>
        <a:xfrm>
          <a:off x="0" y="0"/>
          <a:ext cx="4176631" cy="16164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VERSCHIL ALS WAARDE</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78909" y="78909"/>
        <a:ext cx="4018813" cy="1458632"/>
      </dsp:txXfrm>
    </dsp:sp>
    <dsp:sp modelId="{D0E17DD6-29BB-4DCB-B65E-19E0CE719918}">
      <dsp:nvSpPr>
        <dsp:cNvPr id="0" name=""/>
        <dsp:cNvSpPr/>
      </dsp:nvSpPr>
      <dsp:spPr>
        <a:xfrm rot="5400000">
          <a:off x="7242611" y="-1204613"/>
          <a:ext cx="1293160" cy="742512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noProof="0">
              <a:latin typeface="Tahoma" panose="020B0604030504040204" pitchFamily="34" charset="0"/>
              <a:ea typeface="Tahoma" panose="020B0604030504040204" pitchFamily="34" charset="0"/>
              <a:cs typeface="Tahoma" panose="020B0604030504040204" pitchFamily="34" charset="0"/>
            </a:rPr>
            <a:t>Begrijpen dat culturele bijzonderheden van invloed zijn op de behoeften en prioriteiten van gezinnen en de manier waarop zij daarin trachten te voorzien.</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noProof="0" dirty="0">
              <a:latin typeface="Tahoma" panose="020B0604030504040204" pitchFamily="34" charset="0"/>
              <a:ea typeface="Tahoma" panose="020B0604030504040204" pitchFamily="34" charset="0"/>
              <a:cs typeface="Tahoma" panose="020B0604030504040204" pitchFamily="34" charset="0"/>
            </a:rPr>
            <a:t>Culturele opvattingen weerspiegelen het gedrag van </a:t>
          </a:r>
          <a:r>
            <a:rPr lang="en-US" sz="1200" kern="1200" noProof="0" dirty="0" err="1">
              <a:latin typeface="Tahoma" panose="020B0604030504040204" pitchFamily="34" charset="0"/>
              <a:ea typeface="Tahoma" panose="020B0604030504040204" pitchFamily="34" charset="0"/>
              <a:cs typeface="Tahoma" panose="020B0604030504040204" pitchFamily="34" charset="0"/>
            </a:rPr>
            <a:t>mensen</a:t>
          </a:r>
          <a:r>
            <a:rPr lang="en-US" sz="1200" kern="1200" noProof="0" dirty="0">
              <a:latin typeface="Tahoma" panose="020B0604030504040204" pitchFamily="34" charset="0"/>
              <a:ea typeface="Tahoma" panose="020B0604030504040204" pitchFamily="34" charset="0"/>
              <a:cs typeface="Tahoma" panose="020B0604030504040204" pitchFamily="34" charset="0"/>
            </a:rPr>
            <a:t>. </a:t>
          </a:r>
          <a:r>
            <a:rPr lang="en-US" sz="1200" kern="1200" noProof="0" dirty="0" err="1">
              <a:latin typeface="Tahoma" panose="020B0604030504040204" pitchFamily="34" charset="0"/>
              <a:ea typeface="Tahoma" panose="020B0604030504040204" pitchFamily="34" charset="0"/>
              <a:cs typeface="Tahoma" panose="020B0604030504040204" pitchFamily="34" charset="0"/>
            </a:rPr>
            <a:t>Daarmee</a:t>
          </a:r>
          <a:r>
            <a:rPr lang="en-US" sz="1200" kern="1200" noProof="0" dirty="0">
              <a:latin typeface="Tahoma" panose="020B0604030504040204" pitchFamily="34" charset="0"/>
              <a:ea typeface="Tahoma" panose="020B0604030504040204" pitchFamily="34" charset="0"/>
              <a:cs typeface="Tahoma" panose="020B0604030504040204" pitchFamily="34" charset="0"/>
            </a:rPr>
            <a:t> moet rekening worden gehouden bij interculturele interacties.</a:t>
          </a:r>
          <a:endParaRPr lang="bg-BG" sz="1200" kern="1200" noProof="0" dirty="0">
            <a:latin typeface="Tahoma" panose="020B0604030504040204" pitchFamily="34" charset="0"/>
            <a:ea typeface="Tahoma" panose="020B0604030504040204" pitchFamily="34" charset="0"/>
            <a:cs typeface="Tahoma" panose="020B0604030504040204" pitchFamily="34" charset="0"/>
          </a:endParaRPr>
        </a:p>
      </dsp:txBody>
      <dsp:txXfrm rot="-5400000">
        <a:off x="4176631" y="1924494"/>
        <a:ext cx="7361994" cy="1166906"/>
      </dsp:txXfrm>
    </dsp:sp>
    <dsp:sp modelId="{9ADC1E5D-68C1-4CC9-BF3F-CE1BD632ADD1}">
      <dsp:nvSpPr>
        <dsp:cNvPr id="0" name=""/>
        <dsp:cNvSpPr/>
      </dsp:nvSpPr>
      <dsp:spPr>
        <a:xfrm>
          <a:off x="0" y="1699722"/>
          <a:ext cx="4176631" cy="16164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ROL VAN DE CULTUUR</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78909" y="1778631"/>
        <a:ext cx="4018813" cy="1458632"/>
      </dsp:txXfrm>
    </dsp:sp>
    <dsp:sp modelId="{EDB84E62-BEB4-4C54-88DA-4792928A3532}">
      <dsp:nvSpPr>
        <dsp:cNvPr id="0" name=""/>
        <dsp:cNvSpPr/>
      </dsp:nvSpPr>
      <dsp:spPr>
        <a:xfrm rot="5400000">
          <a:off x="7242611" y="492659"/>
          <a:ext cx="1293160" cy="7425121"/>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err="1">
              <a:latin typeface="Tahoma" panose="020B0604030504040204" pitchFamily="34" charset="0"/>
              <a:ea typeface="Tahoma" panose="020B0604030504040204" pitchFamily="34" charset="0"/>
              <a:cs typeface="Tahoma" panose="020B0604030504040204" pitchFamily="34" charset="0"/>
            </a:rPr>
            <a:t>Bewustwording</a:t>
          </a:r>
          <a:r>
            <a:rPr lang="en-US" sz="1200" kern="1200" dirty="0">
              <a:latin typeface="Tahoma" panose="020B0604030504040204" pitchFamily="34" charset="0"/>
              <a:ea typeface="Tahoma" panose="020B0604030504040204" pitchFamily="34" charset="0"/>
              <a:cs typeface="Tahoma" panose="020B0604030504040204" pitchFamily="34" charset="0"/>
            </a:rPr>
            <a:t> van de </a:t>
          </a:r>
          <a:r>
            <a:rPr lang="en-US" sz="1200" kern="1200" dirty="0" err="1">
              <a:latin typeface="Tahoma" panose="020B0604030504040204" pitchFamily="34" charset="0"/>
              <a:ea typeface="Tahoma" panose="020B0604030504040204" pitchFamily="34" charset="0"/>
              <a:cs typeface="Tahoma" panose="020B0604030504040204" pitchFamily="34" charset="0"/>
            </a:rPr>
            <a:t>invloed</a:t>
          </a:r>
          <a:r>
            <a:rPr lang="en-US" sz="1200" kern="1200" dirty="0">
              <a:latin typeface="Tahoma" panose="020B0604030504040204" pitchFamily="34" charset="0"/>
              <a:ea typeface="Tahoma" panose="020B0604030504040204" pitchFamily="34" charset="0"/>
              <a:cs typeface="Tahoma" panose="020B0604030504040204" pitchFamily="34" charset="0"/>
            </a:rPr>
            <a:t> van </a:t>
          </a:r>
          <a:r>
            <a:rPr lang="en-US" sz="1200" kern="1200" dirty="0" err="1">
              <a:latin typeface="Tahoma" panose="020B0604030504040204" pitchFamily="34" charset="0"/>
              <a:ea typeface="Tahoma" panose="020B0604030504040204" pitchFamily="34" charset="0"/>
              <a:cs typeface="Tahoma" panose="020B0604030504040204" pitchFamily="34" charset="0"/>
            </a:rPr>
            <a:t>aanvaarder</a:t>
          </a:r>
          <a:r>
            <a:rPr lang="en-US" sz="1200" kern="1200" dirty="0">
              <a:latin typeface="Tahoma" panose="020B0604030504040204" pitchFamily="34" charset="0"/>
              <a:ea typeface="Tahoma" panose="020B0604030504040204" pitchFamily="34" charset="0"/>
              <a:cs typeface="Tahoma" panose="020B0604030504040204" pitchFamily="34" charset="0"/>
            </a:rPr>
            <a:t> </a:t>
          </a:r>
          <a:r>
            <a:rPr lang="en-US" sz="1200" kern="1200" dirty="0" err="1">
              <a:latin typeface="Tahoma" panose="020B0604030504040204" pitchFamily="34" charset="0"/>
              <a:ea typeface="Tahoma" panose="020B0604030504040204" pitchFamily="34" charset="0"/>
              <a:cs typeface="Tahoma" panose="020B0604030504040204" pitchFamily="34" charset="0"/>
            </a:rPr>
            <a:t>culturele</a:t>
          </a:r>
          <a:r>
            <a:rPr lang="en-US" sz="1200" kern="1200" dirty="0">
              <a:latin typeface="Tahoma" panose="020B0604030504040204" pitchFamily="34" charset="0"/>
              <a:ea typeface="Tahoma" panose="020B0604030504040204" pitchFamily="34" charset="0"/>
              <a:cs typeface="Tahoma" panose="020B0604030504040204" pitchFamily="34" charset="0"/>
            </a:rPr>
            <a:t> </a:t>
          </a:r>
          <a:r>
            <a:rPr lang="en-US" sz="1200" kern="1200" dirty="0" err="1">
              <a:latin typeface="Tahoma" panose="020B0604030504040204" pitchFamily="34" charset="0"/>
              <a:ea typeface="Tahoma" panose="020B0604030504040204" pitchFamily="34" charset="0"/>
              <a:cs typeface="Tahoma" panose="020B0604030504040204" pitchFamily="34" charset="0"/>
            </a:rPr>
            <a:t>modellen</a:t>
          </a:r>
          <a:r>
            <a:rPr lang="en-US" sz="1200" kern="1200" dirty="0">
              <a:latin typeface="Tahoma" panose="020B0604030504040204" pitchFamily="34" charset="0"/>
              <a:ea typeface="Tahoma" panose="020B0604030504040204" pitchFamily="34" charset="0"/>
              <a:cs typeface="Tahoma" panose="020B0604030504040204" pitchFamily="34" charset="0"/>
            </a:rPr>
            <a:t> op de </a:t>
          </a:r>
          <a:r>
            <a:rPr lang="en-US" sz="1200" kern="1200" dirty="0" err="1">
              <a:latin typeface="Tahoma" panose="020B0604030504040204" pitchFamily="34" charset="0"/>
              <a:ea typeface="Tahoma" panose="020B0604030504040204" pitchFamily="34" charset="0"/>
              <a:cs typeface="Tahoma" panose="020B0604030504040204" pitchFamily="34" charset="0"/>
            </a:rPr>
            <a:t>aard</a:t>
          </a:r>
          <a:r>
            <a:rPr lang="en-US" sz="1200" kern="1200" dirty="0">
              <a:latin typeface="Tahoma" panose="020B0604030504040204" pitchFamily="34" charset="0"/>
              <a:ea typeface="Tahoma" panose="020B0604030504040204" pitchFamily="34" charset="0"/>
              <a:cs typeface="Tahoma" panose="020B0604030504040204" pitchFamily="34" charset="0"/>
            </a:rPr>
            <a:t> van </a:t>
          </a:r>
          <a:r>
            <a:rPr lang="en-US" sz="1200" kern="1200" dirty="0" err="1">
              <a:latin typeface="Tahoma" panose="020B0604030504040204" pitchFamily="34" charset="0"/>
              <a:ea typeface="Tahoma" panose="020B0604030504040204" pitchFamily="34" charset="0"/>
              <a:cs typeface="Tahoma" panose="020B0604030504040204" pitchFamily="34" charset="0"/>
            </a:rPr>
            <a:t>interculturele</a:t>
          </a:r>
          <a:r>
            <a:rPr lang="en-US" sz="1200" kern="1200" dirty="0">
              <a:latin typeface="Tahoma" panose="020B0604030504040204" pitchFamily="34" charset="0"/>
              <a:ea typeface="Tahoma" panose="020B0604030504040204" pitchFamily="34" charset="0"/>
              <a:cs typeface="Tahoma" panose="020B0604030504040204" pitchFamily="34" charset="0"/>
            </a:rPr>
            <a:t> </a:t>
          </a:r>
          <a:r>
            <a:rPr lang="en-US" sz="1200" kern="1200" dirty="0" err="1">
              <a:latin typeface="Tahoma" panose="020B0604030504040204" pitchFamily="34" charset="0"/>
              <a:ea typeface="Tahoma" panose="020B0604030504040204" pitchFamily="34" charset="0"/>
              <a:cs typeface="Tahoma" panose="020B0604030504040204" pitchFamily="34" charset="0"/>
            </a:rPr>
            <a:t>interacties</a:t>
          </a:r>
          <a:r>
            <a:rPr lang="en-US" sz="1200" kern="1200" dirty="0">
              <a:latin typeface="Tahoma" panose="020B0604030504040204" pitchFamily="34" charset="0"/>
              <a:ea typeface="Tahoma" panose="020B0604030504040204" pitchFamily="34" charset="0"/>
              <a:cs typeface="Tahoma" panose="020B0604030504040204" pitchFamily="34" charset="0"/>
            </a:rPr>
            <a:t>.</a:t>
          </a:r>
          <a:endParaRPr lang="bg-BG"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latin typeface="Tahoma" panose="020B0604030504040204" pitchFamily="34" charset="0"/>
              <a:ea typeface="Tahoma" panose="020B0604030504040204" pitchFamily="34" charset="0"/>
              <a:cs typeface="Tahoma" panose="020B0604030504040204" pitchFamily="34" charset="0"/>
            </a:rPr>
            <a:t>Aandacht voor mogelijke risico's van overdracht van stereotypen, houdingen en gevoelens tijdens het </a:t>
          </a:r>
          <a:r>
            <a:rPr lang="en-US" sz="1200" kern="1200" dirty="0" err="1">
              <a:latin typeface="Tahoma" panose="020B0604030504040204" pitchFamily="34" charset="0"/>
              <a:ea typeface="Tahoma" panose="020B0604030504040204" pitchFamily="34" charset="0"/>
              <a:cs typeface="Tahoma" panose="020B0604030504040204" pitchFamily="34" charset="0"/>
            </a:rPr>
            <a:t>communicatieproces</a:t>
          </a:r>
          <a:r>
            <a:rPr lang="en-US" sz="1200" kern="1200" dirty="0">
              <a:latin typeface="Tahoma" panose="020B0604030504040204" pitchFamily="34" charset="0"/>
              <a:ea typeface="Tahoma" panose="020B0604030504040204" pitchFamily="34" charset="0"/>
              <a:cs typeface="Tahoma" panose="020B0604030504040204" pitchFamily="34" charset="0"/>
            </a:rPr>
            <a:t>.</a:t>
          </a:r>
          <a:endParaRPr lang="bg-BG" sz="12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4176631" y="3621767"/>
        <a:ext cx="7361994" cy="1166906"/>
      </dsp:txXfrm>
    </dsp:sp>
    <dsp:sp modelId="{0135B751-213B-4458-8DA3-A0EE9EFB41F9}">
      <dsp:nvSpPr>
        <dsp:cNvPr id="0" name=""/>
        <dsp:cNvSpPr/>
      </dsp:nvSpPr>
      <dsp:spPr>
        <a:xfrm>
          <a:off x="0" y="3396995"/>
          <a:ext cx="4176631" cy="16164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rPr>
            <a:t>DYNAMIEK VAN VERSCHIL</a:t>
          </a:r>
          <a:endParaRPr lang="bg-BG" sz="1400" b="1"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78909" y="3475904"/>
        <a:ext cx="4018813" cy="14586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57863-68BD-4DA8-9793-6CC29FEE93E3}" type="datetimeFigureOut">
              <a:rPr lang="nl-NL" smtClean="0"/>
              <a:t>26-10-22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6FDD9-CEFC-4AE4-8CCD-32AC6CB5A86C}" type="slidenum">
              <a:rPr lang="nl-NL" smtClean="0"/>
              <a:t>‹nr.›</a:t>
            </a:fld>
            <a:endParaRPr lang="nl-NL"/>
          </a:p>
        </p:txBody>
      </p:sp>
    </p:spTree>
    <p:extLst>
      <p:ext uri="{BB962C8B-B14F-4D97-AF65-F5344CB8AC3E}">
        <p14:creationId xmlns:p14="http://schemas.microsoft.com/office/powerpoint/2010/main" val="112010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107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23"/>
        <p:cNvGrpSpPr/>
        <p:nvPr/>
      </p:nvGrpSpPr>
      <p:grpSpPr>
        <a:xfrm>
          <a:off x="0" y="0"/>
          <a:ext cx="0" cy="0"/>
          <a:chOff x="0" y="0"/>
          <a:chExt cx="0" cy="0"/>
        </a:xfrm>
      </p:grpSpPr>
      <p:sp>
        <p:nvSpPr>
          <p:cNvPr id="24" name="Google Shape;24;p17"/>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 name="Google Shape;25;p17"/>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6" name="Google Shape;26;p17"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124659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79"/>
        <p:cNvGrpSpPr/>
        <p:nvPr/>
      </p:nvGrpSpPr>
      <p:grpSpPr>
        <a:xfrm>
          <a:off x="0" y="0"/>
          <a:ext cx="0" cy="0"/>
          <a:chOff x="0" y="0"/>
          <a:chExt cx="0" cy="0"/>
        </a:xfrm>
      </p:grpSpPr>
      <p:sp>
        <p:nvSpPr>
          <p:cNvPr id="80" name="Google Shape;80;p27"/>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1067"/>
              </a:spcBef>
              <a:spcAft>
                <a:spcPts val="0"/>
              </a:spcAft>
              <a:buClr>
                <a:schemeClr val="dk1"/>
              </a:buClr>
              <a:buSzPts val="4000"/>
              <a:buFont typeface="Arial"/>
              <a:buNone/>
              <a:defRPr sz="5333"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1" name="Google Shape;81;p27"/>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82" name="Google Shape;82;p27" descr="D:\Fullppt\PNG이미지\모니터.png"/>
          <p:cNvPicPr preferRelativeResize="0"/>
          <p:nvPr/>
        </p:nvPicPr>
        <p:blipFill rotWithShape="1">
          <a:blip r:embed="rId2">
            <a:alphaModFix/>
          </a:blip>
          <a:srcRect/>
          <a:stretch/>
        </p:blipFill>
        <p:spPr>
          <a:xfrm>
            <a:off x="4649258" y="3236980"/>
            <a:ext cx="2893484" cy="2885017"/>
          </a:xfrm>
          <a:prstGeom prst="rect">
            <a:avLst/>
          </a:prstGeom>
          <a:noFill/>
          <a:ln>
            <a:noFill/>
          </a:ln>
        </p:spPr>
      </p:pic>
      <p:sp>
        <p:nvSpPr>
          <p:cNvPr id="83" name="Google Shape;83;p27"/>
          <p:cNvSpPr>
            <a:spLocks noGrp="1"/>
          </p:cNvSpPr>
          <p:nvPr>
            <p:ph type="pic" idx="3"/>
          </p:nvPr>
        </p:nvSpPr>
        <p:spPr>
          <a:xfrm>
            <a:off x="4790354" y="3367577"/>
            <a:ext cx="2626535" cy="1789615"/>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pic>
        <p:nvPicPr>
          <p:cNvPr id="84" name="Google Shape;84;p27" descr="E:\002-KIMS BUSINESS\007-02-Fullslidesppt-Contents\20161206\02-\color-pencil2.png"/>
          <p:cNvPicPr preferRelativeResize="0"/>
          <p:nvPr/>
        </p:nvPicPr>
        <p:blipFill rotWithShape="1">
          <a:blip r:embed="rId3">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224083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spTree>
      <p:nvGrpSpPr>
        <p:cNvPr id="1" name="Shape 85"/>
        <p:cNvGrpSpPr/>
        <p:nvPr/>
      </p:nvGrpSpPr>
      <p:grpSpPr>
        <a:xfrm>
          <a:off x="0" y="0"/>
          <a:ext cx="0" cy="0"/>
          <a:chOff x="0" y="0"/>
          <a:chExt cx="0" cy="0"/>
        </a:xfrm>
      </p:grpSpPr>
      <p:sp>
        <p:nvSpPr>
          <p:cNvPr id="86" name="Google Shape;86;p28"/>
          <p:cNvSpPr txBox="1">
            <a:spLocks noGrp="1"/>
          </p:cNvSpPr>
          <p:nvPr>
            <p:ph type="body" idx="1"/>
          </p:nvPr>
        </p:nvSpPr>
        <p:spPr>
          <a:xfrm>
            <a:off x="6745072" y="626219"/>
            <a:ext cx="5446928" cy="1746664"/>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960"/>
              </a:spcBef>
              <a:spcAft>
                <a:spcPts val="0"/>
              </a:spcAft>
              <a:buClr>
                <a:srgbClr val="3F3F3F"/>
              </a:buClr>
              <a:buSzPts val="3600"/>
              <a:buFont typeface="Arial"/>
              <a:buNone/>
              <a:defRPr sz="4800"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7" name="Google Shape;87;p28"/>
          <p:cNvSpPr txBox="1">
            <a:spLocks noGrp="1"/>
          </p:cNvSpPr>
          <p:nvPr>
            <p:ph type="body" idx="2"/>
          </p:nvPr>
        </p:nvSpPr>
        <p:spPr>
          <a:xfrm>
            <a:off x="6745072" y="2372883"/>
            <a:ext cx="5446928" cy="384043"/>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8" name="Google Shape;88;p28"/>
          <p:cNvSpPr>
            <a:spLocks noGrp="1"/>
          </p:cNvSpPr>
          <p:nvPr>
            <p:ph type="pic" idx="3"/>
          </p:nvPr>
        </p:nvSpPr>
        <p:spPr>
          <a:xfrm>
            <a:off x="1" y="0"/>
            <a:ext cx="3791744" cy="685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89" name="Google Shape;89;p28"/>
          <p:cNvSpPr/>
          <p:nvPr/>
        </p:nvSpPr>
        <p:spPr>
          <a:xfrm>
            <a:off x="3791744" y="0"/>
            <a:ext cx="2329328" cy="6858000"/>
          </a:xfrm>
          <a:prstGeom prst="rect">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172887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bg>
      <p:bgPr>
        <a:solidFill>
          <a:schemeClr val="accent2"/>
        </a:solidFill>
        <a:effectLst/>
      </p:bgPr>
    </p:bg>
    <p:spTree>
      <p:nvGrpSpPr>
        <p:cNvPr id="1" name="Shape 90"/>
        <p:cNvGrpSpPr/>
        <p:nvPr/>
      </p:nvGrpSpPr>
      <p:grpSpPr>
        <a:xfrm>
          <a:off x="0" y="0"/>
          <a:ext cx="0" cy="0"/>
          <a:chOff x="0" y="0"/>
          <a:chExt cx="0" cy="0"/>
        </a:xfrm>
      </p:grpSpPr>
      <p:sp>
        <p:nvSpPr>
          <p:cNvPr id="91" name="Google Shape;91;p29"/>
          <p:cNvSpPr txBox="1">
            <a:spLocks noGrp="1"/>
          </p:cNvSpPr>
          <p:nvPr>
            <p:ph type="body" idx="1"/>
          </p:nvPr>
        </p:nvSpPr>
        <p:spPr>
          <a:xfrm>
            <a:off x="6745072" y="2546432"/>
            <a:ext cx="5446928" cy="1746664"/>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96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2" name="Google Shape;92;p29"/>
          <p:cNvSpPr>
            <a:spLocks noGrp="1"/>
          </p:cNvSpPr>
          <p:nvPr>
            <p:ph type="pic" idx="2"/>
          </p:nvPr>
        </p:nvSpPr>
        <p:spPr>
          <a:xfrm>
            <a:off x="0" y="0"/>
            <a:ext cx="5999989" cy="3384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93" name="Google Shape;93;p29"/>
          <p:cNvSpPr>
            <a:spLocks noGrp="1"/>
          </p:cNvSpPr>
          <p:nvPr>
            <p:ph type="pic" idx="3"/>
          </p:nvPr>
        </p:nvSpPr>
        <p:spPr>
          <a:xfrm>
            <a:off x="0" y="3474000"/>
            <a:ext cx="5999989" cy="3384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51752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spTree>
      <p:nvGrpSpPr>
        <p:cNvPr id="1" name="Shape 94"/>
        <p:cNvGrpSpPr/>
        <p:nvPr/>
      </p:nvGrpSpPr>
      <p:grpSpPr>
        <a:xfrm>
          <a:off x="0" y="0"/>
          <a:ext cx="0" cy="0"/>
          <a:chOff x="0" y="0"/>
          <a:chExt cx="0" cy="0"/>
        </a:xfrm>
      </p:grpSpPr>
      <p:sp>
        <p:nvSpPr>
          <p:cNvPr id="95" name="Google Shape;95;p30"/>
          <p:cNvSpPr>
            <a:spLocks noGrp="1"/>
          </p:cNvSpPr>
          <p:nvPr>
            <p:ph type="pic" idx="2"/>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40795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31"/>
          <p:cNvSpPr txBox="1">
            <a:spLocks noGrp="1"/>
          </p:cNvSpPr>
          <p:nvPr>
            <p:ph type="body" idx="1"/>
          </p:nvPr>
        </p:nvSpPr>
        <p:spPr>
          <a:xfrm>
            <a:off x="323528" y="123479"/>
            <a:ext cx="11573197" cy="724247"/>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1080"/>
              </a:spcBef>
              <a:spcAft>
                <a:spcPts val="0"/>
              </a:spcAft>
              <a:buClr>
                <a:srgbClr val="262626"/>
              </a:buClr>
              <a:buSzPts val="4050"/>
              <a:buFont typeface="Arial"/>
              <a:buNone/>
              <a:defRPr sz="5400" b="0" i="0" u="none" strike="noStrike" cap="none">
                <a:solidFill>
                  <a:srgbClr val="262626"/>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81966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32"/>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0" name="Google Shape;100;p32"/>
          <p:cNvSpPr/>
          <p:nvPr/>
        </p:nvSpPr>
        <p:spPr>
          <a:xfrm>
            <a:off x="472011" y="1508786"/>
            <a:ext cx="3799787" cy="4865561"/>
          </a:xfrm>
          <a:prstGeom prst="roundRect">
            <a:avLst>
              <a:gd name="adj" fmla="val 3968"/>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01" name="Google Shape;101;p32"/>
          <p:cNvSpPr/>
          <p:nvPr/>
        </p:nvSpPr>
        <p:spPr>
          <a:xfrm>
            <a:off x="709243" y="1796667"/>
            <a:ext cx="144693" cy="4320631"/>
          </a:xfrm>
          <a:prstGeom prst="roundRect">
            <a:avLst>
              <a:gd name="adj" fmla="val 50000"/>
            </a:avLst>
          </a:prstGeom>
          <a:solidFill>
            <a:schemeClr val="lt1">
              <a:alpha val="40784"/>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02" name="Google Shape;102;p32"/>
          <p:cNvSpPr/>
          <p:nvPr/>
        </p:nvSpPr>
        <p:spPr>
          <a:xfrm rot="5400000">
            <a:off x="3456857" y="1650935"/>
            <a:ext cx="669775" cy="669775"/>
          </a:xfrm>
          <a:prstGeom prst="halfFrame">
            <a:avLst>
              <a:gd name="adj1" fmla="val 23728"/>
              <a:gd name="adj2" fmla="val 24642"/>
            </a:avLst>
          </a:prstGeom>
          <a:solidFill>
            <a:schemeClr val="lt1">
              <a:alpha val="22745"/>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dk1"/>
              </a:solidFill>
              <a:latin typeface="Arial"/>
              <a:ea typeface="Arial"/>
              <a:cs typeface="Arial"/>
              <a:sym typeface="Arial"/>
            </a:endParaRPr>
          </a:p>
        </p:txBody>
      </p:sp>
    </p:spTree>
    <p:extLst>
      <p:ext uri="{BB962C8B-B14F-4D97-AF65-F5344CB8AC3E}">
        <p14:creationId xmlns:p14="http://schemas.microsoft.com/office/powerpoint/2010/main" val="181041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845127" y="365760"/>
            <a:ext cx="10515600" cy="1325563"/>
          </a:xfrm>
          <a:prstGeom prst="rect">
            <a:avLst/>
          </a:prstGeom>
        </p:spPr>
        <p:txBody>
          <a:bodyPr/>
          <a:lstStyle/>
          <a:p>
            <a:r>
              <a:rPr lang="bg-BG"/>
              <a:t>Редакт. стил загл. образец</a:t>
            </a:r>
            <a:endParaRPr lang="en-US" dirty="0"/>
          </a:p>
        </p:txBody>
      </p:sp>
      <p:sp>
        <p:nvSpPr>
          <p:cNvPr id="3" name="Content Placeholder 2"/>
          <p:cNvSpPr>
            <a:spLocks noGrp="1"/>
          </p:cNvSpPr>
          <p:nvPr>
            <p:ph idx="1"/>
          </p:nvPr>
        </p:nvSpPr>
        <p:spPr>
          <a:xfrm>
            <a:off x="845127" y="1828801"/>
            <a:ext cx="10515600" cy="4351337"/>
          </a:xfrm>
          <a:prstGeom prst="rect">
            <a:avLst/>
          </a:prstGeo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15763BD-F787-48E1-AAA3-DF445FB200FE}" type="datetimeFigureOut">
              <a:rPr lang="bg-BG" smtClean="0"/>
              <a:t>26.10.2022 г.</a:t>
            </a:fld>
            <a:endParaRPr lang="bg-BG"/>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bg-BG"/>
          </a:p>
        </p:txBody>
      </p:sp>
      <p:sp>
        <p:nvSpPr>
          <p:cNvPr id="6" name="Slide Number Placeholder 5"/>
          <p:cNvSpPr>
            <a:spLocks noGrp="1"/>
          </p:cNvSpPr>
          <p:nvPr>
            <p:ph type="sldNum" sz="quarter" idx="12"/>
          </p:nvPr>
        </p:nvSpPr>
        <p:spPr>
          <a:xfrm>
            <a:off x="8617527" y="6356351"/>
            <a:ext cx="2743200" cy="365125"/>
          </a:xfrm>
          <a:prstGeom prst="rect">
            <a:avLst/>
          </a:prstGeom>
        </p:spPr>
        <p:txBody>
          <a:bodyPr/>
          <a:lstStyle/>
          <a:p>
            <a:fld id="{331E82FF-3D4E-4671-BCF2-C5415093BD4F}" type="slidenum">
              <a:rPr lang="bg-BG" smtClean="0"/>
              <a:t>‹nr.›</a:t>
            </a:fld>
            <a:endParaRPr lang="bg-BG"/>
          </a:p>
        </p:txBody>
      </p:sp>
    </p:spTree>
    <p:extLst>
      <p:ext uri="{BB962C8B-B14F-4D97-AF65-F5344CB8AC3E}">
        <p14:creationId xmlns:p14="http://schemas.microsoft.com/office/powerpoint/2010/main" val="758970760"/>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a:xfrm>
            <a:off x="609600" y="6356352"/>
            <a:ext cx="2844800" cy="365125"/>
          </a:xfrm>
          <a:prstGeom prst="rect">
            <a:avLst/>
          </a:prstGeom>
        </p:spPr>
        <p:txBody>
          <a:bodyPr/>
          <a:lstStyle/>
          <a:p>
            <a:pPr>
              <a:defRPr/>
            </a:pPr>
            <a:fld id="{6934C909-88A0-4162-AE5E-829F79E9C12B}" type="datetimeFigureOut">
              <a:rPr lang="en-US" smtClean="0"/>
              <a:pPr>
                <a:defRPr/>
              </a:pPr>
              <a:t>10/26/2022</a:t>
            </a:fld>
            <a:endParaRPr lang="en-US"/>
          </a:p>
        </p:txBody>
      </p:sp>
      <p:sp>
        <p:nvSpPr>
          <p:cNvPr id="3" name="Контейнер за долния колонтитул 2"/>
          <p:cNvSpPr>
            <a:spLocks noGrp="1"/>
          </p:cNvSpPr>
          <p:nvPr>
            <p:ph type="ftr" sz="quarter" idx="11"/>
          </p:nvPr>
        </p:nvSpPr>
        <p:spPr>
          <a:xfrm>
            <a:off x="4165600" y="6356352"/>
            <a:ext cx="3860800" cy="365125"/>
          </a:xfrm>
          <a:prstGeom prst="rect">
            <a:avLst/>
          </a:prstGeom>
        </p:spPr>
        <p:txBody>
          <a:bodyPr/>
          <a:lstStyle/>
          <a:p>
            <a:pPr>
              <a:defRPr/>
            </a:pPr>
            <a:endParaRPr lang="en-US"/>
          </a:p>
        </p:txBody>
      </p:sp>
      <p:sp>
        <p:nvSpPr>
          <p:cNvPr id="4" name="Контейнер за номер на слайда 3"/>
          <p:cNvSpPr>
            <a:spLocks noGrp="1"/>
          </p:cNvSpPr>
          <p:nvPr>
            <p:ph type="sldNum" sz="quarter" idx="12"/>
          </p:nvPr>
        </p:nvSpPr>
        <p:spPr>
          <a:xfrm>
            <a:off x="8737600" y="6356352"/>
            <a:ext cx="2844800" cy="365125"/>
          </a:xfrm>
          <a:prstGeom prst="rect">
            <a:avLst/>
          </a:prstGeom>
        </p:spPr>
        <p:txBody>
          <a:bodyPr/>
          <a:lstStyle/>
          <a:p>
            <a:pPr>
              <a:defRPr/>
            </a:pPr>
            <a:fld id="{6D50EEDD-BC57-4F74-8438-A4282BE47D7A}" type="slidenum">
              <a:rPr lang="en-US" smtClean="0"/>
              <a:pPr>
                <a:defRPr/>
              </a:pPr>
              <a:t>‹nr.›</a:t>
            </a:fld>
            <a:endParaRPr lang="en-US"/>
          </a:p>
        </p:txBody>
      </p:sp>
    </p:spTree>
    <p:extLst>
      <p:ext uri="{BB962C8B-B14F-4D97-AF65-F5344CB8AC3E}">
        <p14:creationId xmlns:p14="http://schemas.microsoft.com/office/powerpoint/2010/main" val="1257763321"/>
      </p:ext>
    </p:extLst>
  </p:cSld>
  <p:clrMapOvr>
    <a:masterClrMapping/>
  </p:clrMapOvr>
  <p:transition spd="slow">
    <p:pull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0"/>
        <p:cNvGrpSpPr/>
        <p:nvPr/>
      </p:nvGrpSpPr>
      <p:grpSpPr>
        <a:xfrm>
          <a:off x="0" y="0"/>
          <a:ext cx="0" cy="0"/>
          <a:chOff x="0" y="0"/>
          <a:chExt cx="0" cy="0"/>
        </a:xfrm>
      </p:grpSpPr>
      <p:pic>
        <p:nvPicPr>
          <p:cNvPr id="11" name="Google Shape;11;p13" descr="E:\002-KIMS BUSINESS\007-02-Fullslidesppt-Contents\20161206\02-\color-pencil.png"/>
          <p:cNvPicPr preferRelativeResize="0"/>
          <p:nvPr/>
        </p:nvPicPr>
        <p:blipFill rotWithShape="1">
          <a:blip r:embed="rId2">
            <a:alphaModFix/>
          </a:blip>
          <a:srcRect/>
          <a:stretch/>
        </p:blipFill>
        <p:spPr>
          <a:xfrm>
            <a:off x="0" y="3940048"/>
            <a:ext cx="12192000" cy="2917952"/>
          </a:xfrm>
          <a:prstGeom prst="rect">
            <a:avLst/>
          </a:prstGeom>
          <a:solidFill>
            <a:schemeClr val="lt1"/>
          </a:solidFill>
          <a:ln>
            <a:noFill/>
          </a:ln>
        </p:spPr>
      </p:pic>
      <p:sp>
        <p:nvSpPr>
          <p:cNvPr id="12" name="Google Shape;12;p13"/>
          <p:cNvSpPr txBox="1">
            <a:spLocks noGrp="1"/>
          </p:cNvSpPr>
          <p:nvPr>
            <p:ph type="body" idx="1"/>
          </p:nvPr>
        </p:nvSpPr>
        <p:spPr>
          <a:xfrm>
            <a:off x="0" y="1087632"/>
            <a:ext cx="12192000" cy="782619"/>
          </a:xfrm>
          <a:prstGeom prst="rect">
            <a:avLst/>
          </a:prstGeom>
          <a:noFill/>
          <a:ln>
            <a:noFill/>
          </a:ln>
        </p:spPr>
        <p:txBody>
          <a:bodyPr spcFirstLastPara="1" wrap="square" lIns="91425" tIns="45700" rIns="91425" bIns="45700" anchor="ctr" anchorCtr="0">
            <a:noAutofit/>
          </a:bodyPr>
          <a:lstStyle>
            <a:lvl1pPr marL="609585" marR="0" lvl="0" indent="-304792" algn="ctr" rtl="0">
              <a:lnSpc>
                <a:spcPct val="100000"/>
              </a:lnSpc>
              <a:spcBef>
                <a:spcPts val="960"/>
              </a:spcBef>
              <a:spcAft>
                <a:spcPts val="0"/>
              </a:spcAft>
              <a:buClr>
                <a:schemeClr val="accent3"/>
              </a:buClr>
              <a:buSzPts val="3600"/>
              <a:buFont typeface="Arial"/>
              <a:buNone/>
              <a:defRPr sz="4800" b="1"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body" idx="2"/>
          </p:nvPr>
        </p:nvSpPr>
        <p:spPr>
          <a:xfrm>
            <a:off x="-197" y="187025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accent3"/>
              </a:buClr>
              <a:buSzPts val="1400"/>
              <a:buFont typeface="Arial"/>
              <a:buNone/>
              <a:defRPr sz="1867"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0742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2"/>
        <p:cNvGrpSpPr/>
        <p:nvPr/>
      </p:nvGrpSpPr>
      <p:grpSpPr>
        <a:xfrm>
          <a:off x="0" y="0"/>
          <a:ext cx="0" cy="0"/>
          <a:chOff x="0" y="0"/>
          <a:chExt cx="0" cy="0"/>
        </a:xfrm>
      </p:grpSpPr>
      <p:sp>
        <p:nvSpPr>
          <p:cNvPr id="33" name="Google Shape;33;p19"/>
          <p:cNvSpPr/>
          <p:nvPr/>
        </p:nvSpPr>
        <p:spPr>
          <a:xfrm>
            <a:off x="5088809" y="3352278"/>
            <a:ext cx="1728193" cy="3530996"/>
          </a:xfrm>
          <a:custGeom>
            <a:avLst/>
            <a:gdLst/>
            <a:ahLst/>
            <a:cxnLst/>
            <a:rect l="l" t="t" r="r" b="b"/>
            <a:pathLst>
              <a:path w="3292922" h="6728001" extrusionOk="0">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rgbClr val="BFBFBF">
              <a:alpha val="69803"/>
            </a:srgb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4" name="Google Shape;34;p19"/>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5" name="Google Shape;35;p19"/>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6" name="Google Shape;36;p19"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25924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Basic Layout">
  <p:cSld name="7_Basic Layout">
    <p:spTree>
      <p:nvGrpSpPr>
        <p:cNvPr id="1" name="Shape 37"/>
        <p:cNvGrpSpPr/>
        <p:nvPr/>
      </p:nvGrpSpPr>
      <p:grpSpPr>
        <a:xfrm>
          <a:off x="0" y="0"/>
          <a:ext cx="0" cy="0"/>
          <a:chOff x="0" y="0"/>
          <a:chExt cx="0" cy="0"/>
        </a:xfrm>
      </p:grpSpPr>
      <p:sp>
        <p:nvSpPr>
          <p:cNvPr id="38" name="Google Shape;38;p20"/>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 name="Google Shape;39;p20"/>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6777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Basic Layout">
  <p:cSld name="3_Basic Layout">
    <p:bg>
      <p:bgPr>
        <a:solidFill>
          <a:schemeClr val="accent3"/>
        </a:solidFill>
        <a:effectLst/>
      </p:bgPr>
    </p:bg>
    <p:spTree>
      <p:nvGrpSpPr>
        <p:cNvPr id="1" name="Shape 40"/>
        <p:cNvGrpSpPr/>
        <p:nvPr/>
      </p:nvGrpSpPr>
      <p:grpSpPr>
        <a:xfrm>
          <a:off x="0" y="0"/>
          <a:ext cx="0" cy="0"/>
          <a:chOff x="0" y="0"/>
          <a:chExt cx="0" cy="0"/>
        </a:xfrm>
      </p:grpSpPr>
      <p:sp>
        <p:nvSpPr>
          <p:cNvPr id="41" name="Google Shape;41;p21"/>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1067"/>
              </a:spcBef>
              <a:spcAft>
                <a:spcPts val="0"/>
              </a:spcAft>
              <a:buClr>
                <a:schemeClr val="lt1"/>
              </a:buClr>
              <a:buSzPts val="4000"/>
              <a:buFont typeface="Arial"/>
              <a:buNone/>
              <a:defRPr sz="5333"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2" name="Google Shape;42;p21"/>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lt1"/>
              </a:buClr>
              <a:buSzPts val="1400"/>
              <a:buFont typeface="Arial"/>
              <a:buNone/>
              <a:defRPr sz="1867"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43" name="Google Shape;43;p21"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Tree>
    <p:extLst>
      <p:ext uri="{BB962C8B-B14F-4D97-AF65-F5344CB8AC3E}">
        <p14:creationId xmlns:p14="http://schemas.microsoft.com/office/powerpoint/2010/main" val="304026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Basic Layout">
  <p:cSld name="5_Basic Layout">
    <p:bg>
      <p:bgPr>
        <a:solidFill>
          <a:schemeClr val="lt1"/>
        </a:solidFill>
        <a:effectLst/>
      </p:bgPr>
    </p:bg>
    <p:spTree>
      <p:nvGrpSpPr>
        <p:cNvPr id="1" name="Shape 44"/>
        <p:cNvGrpSpPr/>
        <p:nvPr/>
      </p:nvGrpSpPr>
      <p:grpSpPr>
        <a:xfrm>
          <a:off x="0" y="0"/>
          <a:ext cx="0" cy="0"/>
          <a:chOff x="0" y="0"/>
          <a:chExt cx="0" cy="0"/>
        </a:xfrm>
      </p:grpSpPr>
      <p:sp>
        <p:nvSpPr>
          <p:cNvPr id="45" name="Google Shape;45;p22"/>
          <p:cNvSpPr/>
          <p:nvPr/>
        </p:nvSpPr>
        <p:spPr>
          <a:xfrm>
            <a:off x="0" y="4389107"/>
            <a:ext cx="12192000" cy="2468893"/>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6" name="Google Shape;46;p22"/>
          <p:cNvSpPr txBox="1">
            <a:spLocks noGrp="1"/>
          </p:cNvSpPr>
          <p:nvPr>
            <p:ph type="body" idx="1"/>
          </p:nvPr>
        </p:nvSpPr>
        <p:spPr>
          <a:xfrm>
            <a:off x="719403" y="4838133"/>
            <a:ext cx="4153583" cy="1570844"/>
          </a:xfrm>
          <a:prstGeom prst="rect">
            <a:avLst/>
          </a:prstGeom>
          <a:noFill/>
          <a:ln>
            <a:noFill/>
          </a:ln>
        </p:spPr>
        <p:txBody>
          <a:bodyPr spcFirstLastPara="1" wrap="square" lIns="91425" tIns="45700" rIns="91425" bIns="45700" anchor="ctr" anchorCtr="0">
            <a:noAutofit/>
          </a:bodyPr>
          <a:lstStyle>
            <a:lvl1pPr marL="609585" marR="0" lvl="0" indent="-304792" algn="l" rtl="0">
              <a:spcBef>
                <a:spcPts val="96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721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spTree>
      <p:nvGrpSpPr>
        <p:cNvPr id="1" name="Shape 47"/>
        <p:cNvGrpSpPr/>
        <p:nvPr/>
      </p:nvGrpSpPr>
      <p:grpSpPr>
        <a:xfrm>
          <a:off x="0" y="0"/>
          <a:ext cx="0" cy="0"/>
          <a:chOff x="0" y="0"/>
          <a:chExt cx="0" cy="0"/>
        </a:xfrm>
      </p:grpSpPr>
      <p:sp>
        <p:nvSpPr>
          <p:cNvPr id="48" name="Google Shape;48;p23"/>
          <p:cNvSpPr>
            <a:spLocks noGrp="1"/>
          </p:cNvSpPr>
          <p:nvPr>
            <p:ph type="pic" idx="2"/>
          </p:nvPr>
        </p:nvSpPr>
        <p:spPr>
          <a:xfrm>
            <a:off x="649610" y="1678931"/>
            <a:ext cx="3167743" cy="4555069"/>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49" name="Google Shape;49;p23"/>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0" name="Google Shape;50;p23"/>
          <p:cNvSpPr txBox="1">
            <a:spLocks noGrp="1"/>
          </p:cNvSpPr>
          <p:nvPr>
            <p:ph type="body" idx="3"/>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1" name="Google Shape;51;p23"/>
          <p:cNvSpPr>
            <a:spLocks noGrp="1"/>
          </p:cNvSpPr>
          <p:nvPr>
            <p:ph type="pic" idx="4"/>
          </p:nvPr>
        </p:nvSpPr>
        <p:spPr>
          <a:xfrm>
            <a:off x="4022495" y="1678320"/>
            <a:ext cx="2400000" cy="312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52" name="Google Shape;52;p23"/>
          <p:cNvSpPr>
            <a:spLocks noGrp="1"/>
          </p:cNvSpPr>
          <p:nvPr>
            <p:ph type="pic" idx="5"/>
          </p:nvPr>
        </p:nvSpPr>
        <p:spPr>
          <a:xfrm>
            <a:off x="6595552" y="1678320"/>
            <a:ext cx="2400000" cy="312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53" name="Google Shape;53;p23"/>
          <p:cNvSpPr>
            <a:spLocks noGrp="1"/>
          </p:cNvSpPr>
          <p:nvPr>
            <p:ph type="pic" idx="6"/>
          </p:nvPr>
        </p:nvSpPr>
        <p:spPr>
          <a:xfrm>
            <a:off x="9168608" y="1678320"/>
            <a:ext cx="2400000" cy="312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54" name="Google Shape;54;p23"/>
          <p:cNvSpPr/>
          <p:nvPr/>
        </p:nvSpPr>
        <p:spPr>
          <a:xfrm>
            <a:off x="4022495" y="4965171"/>
            <a:ext cx="2400000" cy="1268829"/>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5" name="Google Shape;55;p23"/>
          <p:cNvSpPr/>
          <p:nvPr/>
        </p:nvSpPr>
        <p:spPr>
          <a:xfrm>
            <a:off x="6595552" y="4965171"/>
            <a:ext cx="2400000" cy="1268829"/>
          </a:xfrm>
          <a:prstGeom prst="rect">
            <a:avLst/>
          </a:prstGeom>
          <a:solidFill>
            <a:schemeClr val="accent4"/>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6" name="Google Shape;56;p23"/>
          <p:cNvSpPr/>
          <p:nvPr/>
        </p:nvSpPr>
        <p:spPr>
          <a:xfrm>
            <a:off x="9168608" y="4965171"/>
            <a:ext cx="2400000" cy="1268829"/>
          </a:xfrm>
          <a:prstGeom prst="rect">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406297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7"/>
        <p:cNvGrpSpPr/>
        <p:nvPr/>
      </p:nvGrpSpPr>
      <p:grpSpPr>
        <a:xfrm>
          <a:off x="0" y="0"/>
          <a:ext cx="0" cy="0"/>
          <a:chOff x="0" y="0"/>
          <a:chExt cx="0" cy="0"/>
        </a:xfrm>
      </p:grpSpPr>
      <p:sp>
        <p:nvSpPr>
          <p:cNvPr id="58" name="Google Shape;58;p24"/>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9" name="Google Shape;59;p24"/>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0" name="Google Shape;60;p24"/>
          <p:cNvSpPr>
            <a:spLocks noGrp="1"/>
          </p:cNvSpPr>
          <p:nvPr>
            <p:ph type="pic" idx="3"/>
          </p:nvPr>
        </p:nvSpPr>
        <p:spPr>
          <a:xfrm>
            <a:off x="4856142" y="1699523"/>
            <a:ext cx="2649569"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1" name="Google Shape;61;p24"/>
          <p:cNvSpPr>
            <a:spLocks noGrp="1"/>
          </p:cNvSpPr>
          <p:nvPr>
            <p:ph type="pic" idx="4"/>
          </p:nvPr>
        </p:nvSpPr>
        <p:spPr>
          <a:xfrm>
            <a:off x="7505083" y="1699523"/>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2" name="Google Shape;62;p24"/>
          <p:cNvSpPr>
            <a:spLocks noGrp="1"/>
          </p:cNvSpPr>
          <p:nvPr>
            <p:ph type="pic" idx="5"/>
          </p:nvPr>
        </p:nvSpPr>
        <p:spPr>
          <a:xfrm>
            <a:off x="9847693" y="1699523"/>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3" name="Google Shape;63;p24"/>
          <p:cNvSpPr>
            <a:spLocks noGrp="1"/>
          </p:cNvSpPr>
          <p:nvPr>
            <p:ph type="pic" idx="6"/>
          </p:nvPr>
        </p:nvSpPr>
        <p:spPr>
          <a:xfrm>
            <a:off x="4851280" y="3952861"/>
            <a:ext cx="2649569"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4" name="Google Shape;64;p24"/>
          <p:cNvSpPr>
            <a:spLocks noGrp="1"/>
          </p:cNvSpPr>
          <p:nvPr>
            <p:ph type="pic" idx="7"/>
          </p:nvPr>
        </p:nvSpPr>
        <p:spPr>
          <a:xfrm>
            <a:off x="7500220" y="3952861"/>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5" name="Google Shape;65;p24"/>
          <p:cNvSpPr>
            <a:spLocks noGrp="1"/>
          </p:cNvSpPr>
          <p:nvPr>
            <p:ph type="pic" idx="8"/>
          </p:nvPr>
        </p:nvSpPr>
        <p:spPr>
          <a:xfrm>
            <a:off x="9842831" y="3952861"/>
            <a:ext cx="2342984" cy="2256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66" name="Google Shape;66;p24"/>
          <p:cNvSpPr/>
          <p:nvPr/>
        </p:nvSpPr>
        <p:spPr>
          <a:xfrm>
            <a:off x="1" y="1696861"/>
            <a:ext cx="4859363" cy="4512000"/>
          </a:xfrm>
          <a:prstGeom prst="rect">
            <a:avLst/>
          </a:prstGeom>
          <a:solidFill>
            <a:schemeClr val="accen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192723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67"/>
        <p:cNvGrpSpPr/>
        <p:nvPr/>
      </p:nvGrpSpPr>
      <p:grpSpPr>
        <a:xfrm>
          <a:off x="0" y="0"/>
          <a:ext cx="0" cy="0"/>
          <a:chOff x="0" y="0"/>
          <a:chExt cx="0" cy="0"/>
        </a:xfrm>
      </p:grpSpPr>
      <p:sp>
        <p:nvSpPr>
          <p:cNvPr id="68" name="Google Shape;68;p25"/>
          <p:cNvSpPr txBox="1">
            <a:spLocks noGrp="1"/>
          </p:cNvSpPr>
          <p:nvPr>
            <p:ph type="body" idx="1"/>
          </p:nvPr>
        </p:nvSpPr>
        <p:spPr>
          <a:xfrm>
            <a:off x="0" y="242176"/>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9" name="Google Shape;69;p25"/>
          <p:cNvSpPr txBox="1">
            <a:spLocks noGrp="1"/>
          </p:cNvSpPr>
          <p:nvPr>
            <p:ph type="body" idx="2"/>
          </p:nvPr>
        </p:nvSpPr>
        <p:spPr>
          <a:xfrm>
            <a:off x="0" y="1010261"/>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0" name="Google Shape;70;p25"/>
          <p:cNvSpPr>
            <a:spLocks noGrp="1"/>
          </p:cNvSpPr>
          <p:nvPr>
            <p:ph type="pic" idx="3"/>
          </p:nvPr>
        </p:nvSpPr>
        <p:spPr>
          <a:xfrm>
            <a:off x="6576053" y="1652733"/>
            <a:ext cx="4991945" cy="4581267"/>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2641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26"/>
          <p:cNvSpPr/>
          <p:nvPr/>
        </p:nvSpPr>
        <p:spPr>
          <a:xfrm>
            <a:off x="0" y="0"/>
            <a:ext cx="12192000" cy="6858000"/>
          </a:xfrm>
          <a:prstGeom prst="rect">
            <a:avLst/>
          </a:prstGeom>
          <a:solidFill>
            <a:schemeClr val="lt1">
              <a:alpha val="75686"/>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3" name="Google Shape;73;p26"/>
          <p:cNvSpPr/>
          <p:nvPr/>
        </p:nvSpPr>
        <p:spPr>
          <a:xfrm>
            <a:off x="0" y="0"/>
            <a:ext cx="12192000" cy="1316765"/>
          </a:xfrm>
          <a:prstGeom prst="rect">
            <a:avLst/>
          </a:prstGeom>
          <a:solidFill>
            <a:schemeClr val="lt1">
              <a:alpha val="69803"/>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4" name="Google Shape;74;p26"/>
          <p:cNvSpPr txBox="1">
            <a:spLocks noGrp="1"/>
          </p:cNvSpPr>
          <p:nvPr>
            <p:ph type="body" idx="1"/>
          </p:nvPr>
        </p:nvSpPr>
        <p:spPr>
          <a:xfrm>
            <a:off x="0" y="68627"/>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5" name="Google Shape;75;p26"/>
          <p:cNvSpPr txBox="1">
            <a:spLocks noGrp="1"/>
          </p:cNvSpPr>
          <p:nvPr>
            <p:ph type="body" idx="2"/>
          </p:nvPr>
        </p:nvSpPr>
        <p:spPr>
          <a:xfrm>
            <a:off x="0" y="836712"/>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6" name="Google Shape;76;p26"/>
          <p:cNvSpPr/>
          <p:nvPr/>
        </p:nvSpPr>
        <p:spPr>
          <a:xfrm>
            <a:off x="0" y="3717032"/>
            <a:ext cx="12192000" cy="2468893"/>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77" name="Google Shape;77;p26"/>
          <p:cNvPicPr preferRelativeResize="0"/>
          <p:nvPr/>
        </p:nvPicPr>
        <p:blipFill rotWithShape="1">
          <a:blip r:embed="rId3">
            <a:alphaModFix/>
          </a:blip>
          <a:srcRect/>
          <a:stretch/>
        </p:blipFill>
        <p:spPr>
          <a:xfrm>
            <a:off x="3129600" y="1652733"/>
            <a:ext cx="5560851" cy="3047000"/>
          </a:xfrm>
          <a:prstGeom prst="rect">
            <a:avLst/>
          </a:prstGeom>
          <a:noFill/>
          <a:ln>
            <a:noFill/>
          </a:ln>
        </p:spPr>
      </p:pic>
      <p:sp>
        <p:nvSpPr>
          <p:cNvPr id="78" name="Google Shape;78;p26"/>
          <p:cNvSpPr>
            <a:spLocks noGrp="1"/>
          </p:cNvSpPr>
          <p:nvPr>
            <p:ph type="pic" idx="3"/>
          </p:nvPr>
        </p:nvSpPr>
        <p:spPr>
          <a:xfrm>
            <a:off x="4072262" y="1796819"/>
            <a:ext cx="3690423" cy="2400267"/>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320"/>
              </a:spcBef>
              <a:spcAft>
                <a:spcPts val="0"/>
              </a:spcAft>
              <a:buClr>
                <a:srgbClr val="3F3F3F"/>
              </a:buClr>
              <a:buSzPts val="1200"/>
              <a:buFont typeface="Arial"/>
              <a:buNone/>
              <a:defRPr sz="1600" b="0" i="0" u="none" strike="noStrike" cap="none">
                <a:solidFill>
                  <a:srgbClr val="3F3F3F"/>
                </a:solidFill>
                <a:latin typeface="Arial"/>
                <a:ea typeface="Arial"/>
                <a:cs typeface="Arial"/>
                <a:sym typeface="Arial"/>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2900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256389508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txBox="1">
            <a:spLocks noGrp="1"/>
          </p:cNvSpPr>
          <p:nvPr>
            <p:ph type="body" idx="1"/>
          </p:nvPr>
        </p:nvSpPr>
        <p:spPr>
          <a:xfrm>
            <a:off x="178419" y="1052497"/>
            <a:ext cx="11736039" cy="3328695"/>
          </a:xfrm>
          <a:prstGeom prst="rect">
            <a:avLst/>
          </a:prstGeom>
          <a:noFill/>
          <a:ln>
            <a:noFill/>
          </a:ln>
        </p:spPr>
        <p:txBody>
          <a:bodyPr spcFirstLastPara="1" wrap="square" lIns="121900" tIns="60933" rIns="121900" bIns="60933" anchor="ctr" anchorCtr="0">
            <a:noAutofit/>
          </a:bodyPr>
          <a:lstStyle/>
          <a:p>
            <a:pPr marL="374217" marR="449569" indent="374217">
              <a:spcBef>
                <a:spcPts val="0"/>
              </a:spcBef>
            </a:pPr>
            <a:endParaRPr lang="en-US"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r>
              <a:rPr lang="en-US" sz="2667" dirty="0" err="1">
                <a:latin typeface="Tahoma" panose="020B0604030504040204" pitchFamily="34" charset="0"/>
                <a:ea typeface="Tahoma" panose="020B0604030504040204" pitchFamily="34" charset="0"/>
                <a:cs typeface="Tahoma" panose="020B0604030504040204" pitchFamily="34" charset="0"/>
              </a:rPr>
              <a:t>TEACHmi</a:t>
            </a:r>
            <a:r>
              <a:rPr lang="en-US" sz="2667" dirty="0">
                <a:latin typeface="Tahoma" panose="020B0604030504040204" pitchFamily="34" charset="0"/>
                <a:ea typeface="Tahoma" panose="020B0604030504040204" pitchFamily="34" charset="0"/>
                <a:cs typeface="Tahoma" panose="020B0604030504040204" pitchFamily="34" charset="0"/>
              </a:rPr>
              <a:t> - VOORBEREIDING VAN LEERKRACHTEN VOOR </a:t>
            </a:r>
            <a:endParaRPr lang="bg-BG"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r>
              <a:rPr lang="en-US" sz="2667" dirty="0">
                <a:latin typeface="Tahoma" panose="020B0604030504040204" pitchFamily="34" charset="0"/>
                <a:ea typeface="Tahoma" panose="020B0604030504040204" pitchFamily="34" charset="0"/>
                <a:cs typeface="Tahoma" panose="020B0604030504040204" pitchFamily="34" charset="0"/>
              </a:rPr>
              <a:t>INCLUSIE IN MULTICULTURELE SCHOLEN</a:t>
            </a:r>
            <a:endParaRPr lang="bg-BG"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endParaRPr lang="bg-BG" sz="2667" dirty="0">
              <a:latin typeface="Tahoma" panose="020B0604030504040204" pitchFamily="34" charset="0"/>
              <a:ea typeface="Tahoma" panose="020B0604030504040204" pitchFamily="34" charset="0"/>
              <a:cs typeface="Tahoma" panose="020B0604030504040204" pitchFamily="34" charset="0"/>
            </a:endParaRPr>
          </a:p>
          <a:p>
            <a:pPr marL="374217" marR="449569" indent="374217">
              <a:spcBef>
                <a:spcPts val="0"/>
              </a:spcBef>
            </a:pPr>
            <a:r>
              <a:rPr lang="en-US" sz="1600" dirty="0">
                <a:latin typeface="Tahoma" panose="020B0604030504040204" pitchFamily="34" charset="0"/>
                <a:ea typeface="Tahoma" panose="020B0604030504040204" pitchFamily="34" charset="0"/>
                <a:cs typeface="Tahoma" panose="020B0604030504040204" pitchFamily="34" charset="0"/>
              </a:rPr>
              <a:t>PROJECTNUMMER - 612216-EPP-1-2019-1-EL-EPPKA3-IPI-SOC-IN OVEREENKOMSTNUMMER - 612216</a:t>
            </a:r>
            <a:endParaRPr lang="bg-BG" sz="1600" dirty="0">
              <a:latin typeface="Tahoma" panose="020B0604030504040204" pitchFamily="34" charset="0"/>
              <a:ea typeface="Tahoma" panose="020B0604030504040204" pitchFamily="34" charset="0"/>
              <a:cs typeface="Tahoma" panose="020B0604030504040204" pitchFamily="34" charset="0"/>
            </a:endParaRPr>
          </a:p>
        </p:txBody>
      </p:sp>
      <p:pic>
        <p:nvPicPr>
          <p:cNvPr id="113" name="Google Shape;113;p1" descr="C:\Users\UserA\Documents\ERASMUS+\2019\APPROVED PROJECTS\TEACHMI 2019\logosbeneficaireserasmusright_en.jpg"/>
          <p:cNvPicPr preferRelativeResize="0"/>
          <p:nvPr/>
        </p:nvPicPr>
        <p:blipFill rotWithShape="1">
          <a:blip r:embed="rId3">
            <a:alphaModFix/>
          </a:blip>
          <a:srcRect/>
          <a:stretch/>
        </p:blipFill>
        <p:spPr>
          <a:xfrm>
            <a:off x="47328" y="88064"/>
            <a:ext cx="3647449" cy="748649"/>
          </a:xfrm>
          <a:prstGeom prst="rect">
            <a:avLst/>
          </a:prstGeom>
          <a:noFill/>
          <a:ln>
            <a:noFill/>
          </a:ln>
        </p:spPr>
      </p:pic>
      <p:pic>
        <p:nvPicPr>
          <p:cNvPr id="115" name="Google Shape;115;p1"/>
          <p:cNvPicPr preferRelativeResize="0"/>
          <p:nvPr/>
        </p:nvPicPr>
        <p:blipFill rotWithShape="1">
          <a:blip r:embed="rId4">
            <a:alphaModFix/>
          </a:blip>
          <a:srcRect/>
          <a:stretch/>
        </p:blipFill>
        <p:spPr>
          <a:xfrm>
            <a:off x="6672064" y="260648"/>
            <a:ext cx="4978541" cy="791849"/>
          </a:xfrm>
          <a:prstGeom prst="rect">
            <a:avLst/>
          </a:prstGeom>
          <a:noFill/>
          <a:ln>
            <a:noFill/>
          </a:ln>
        </p:spPr>
      </p:pic>
      <p:pic>
        <p:nvPicPr>
          <p:cNvPr id="116" name="Google Shape;116;p1"/>
          <p:cNvPicPr preferRelativeResize="0"/>
          <p:nvPr/>
        </p:nvPicPr>
        <p:blipFill rotWithShape="1">
          <a:blip r:embed="rId5">
            <a:alphaModFix/>
          </a:blip>
          <a:srcRect/>
          <a:stretch/>
        </p:blipFill>
        <p:spPr>
          <a:xfrm>
            <a:off x="4943873" y="416097"/>
            <a:ext cx="1511300" cy="50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p:txBody>
          <a:bodyPr/>
          <a:lstStyle/>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Functies van de interactie tussen school en gezin</a:t>
            </a:r>
          </a:p>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in een multiculturele onderwijsomgeving</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3" name="Правоъгълник 2"/>
          <p:cNvSpPr/>
          <p:nvPr/>
        </p:nvSpPr>
        <p:spPr>
          <a:xfrm>
            <a:off x="619277" y="1480457"/>
            <a:ext cx="10953447" cy="4684680"/>
          </a:xfrm>
          <a:prstGeom prst="rect">
            <a:avLst/>
          </a:prstGeom>
        </p:spPr>
        <p:txBody>
          <a:bodyPr wrap="square">
            <a:spAutoFit/>
          </a:bodyPr>
          <a:lstStyle/>
          <a:p>
            <a:pPr marR="238754" algn="just" defTabSz="1219170">
              <a:lnSpc>
                <a:spcPct val="115000"/>
              </a:lnSpc>
              <a:buClr>
                <a:srgbClr val="000000"/>
              </a:buClr>
            </a:pPr>
            <a:r>
              <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Informatie </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gericht op wederzijdse kennismaking. Vooral belangrijk in een multiculturele onderwijsomgeving. Door wederzijdse contacten en communicatie zullen de behoeften en verwachtingen van elke partij worden begrepen, hetgeen een gunstige voorwaarde is voor een kwalitatief hoogstaand onderwijsproces</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R="238754" algn="just" defTabSz="1219170">
              <a:lnSpc>
                <a:spcPct val="115000"/>
              </a:lnSpc>
              <a:buClr>
                <a:srgbClr val="000000"/>
              </a:buClr>
            </a:pPr>
            <a:endParaRPr lang="bg-BG" sz="1867" i="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marR="238754" algn="just" defTabSz="1219170">
              <a:lnSpc>
                <a:spcPct val="115000"/>
              </a:lnSpc>
              <a:buClr>
                <a:srgbClr val="000000"/>
              </a:buClr>
            </a:pPr>
            <a:r>
              <a:rPr lang="en-US" sz="1867" b="1" i="1"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Sociaal</a:t>
            </a:r>
            <a:r>
              <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nl-NL"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houdt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verband</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met de sociale rollen en verantwoordelijkheden van elke partij ten opzichte van de samenleving. Samenwerking wordt gezien als een publieke uitdrukking van de gemeenschappelijke inspanningen en synergieën om onderwijs- en opvoedingsdoelstellingen te verwezenlijken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R="238754" algn="just" defTabSz="1219170">
              <a:lnSpc>
                <a:spcPct val="115000"/>
              </a:lnSpc>
              <a:buClr>
                <a:srgbClr val="000000"/>
              </a:buClr>
            </a:pPr>
            <a:endPar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endParaRPr>
          </a:p>
          <a:p>
            <a:pPr marR="238754" algn="just" defTabSz="1219170">
              <a:lnSpc>
                <a:spcPct val="115000"/>
              </a:lnSpc>
              <a:buClr>
                <a:srgbClr val="000000"/>
              </a:buClr>
            </a:pPr>
            <a:endPar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endParaRPr>
          </a:p>
          <a:p>
            <a:pPr marR="238754" algn="just" defTabSz="1219170">
              <a:lnSpc>
                <a:spcPct val="115000"/>
              </a:lnSpc>
              <a:buClr>
                <a:srgbClr val="000000"/>
              </a:buClr>
            </a:pPr>
            <a:r>
              <a:rPr lang="en-US" sz="1867" b="1" i="1"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Constructief</a:t>
            </a:r>
            <a:r>
              <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heeft</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betrekking</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op het vergroten van de capaciteit van het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gezin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om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werkwijzen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en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strategieën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uit</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het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onderwijs</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te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hanteren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R="238754" algn="just" defTabSz="1219170">
              <a:lnSpc>
                <a:spcPct val="115000"/>
              </a:lnSpc>
              <a:buClr>
                <a:srgbClr val="000000"/>
              </a:buClr>
            </a:pPr>
            <a:endParaRPr lang="bg-BG" sz="1867" i="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117042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0"/>
            <a:ext cx="12192000" cy="768085"/>
          </a:xfrm>
        </p:spPr>
        <p:txBody>
          <a:bodyPr/>
          <a:lstStyle/>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Vormen van interactie tussen school en gezin</a:t>
            </a:r>
          </a:p>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in een multiculturele onderwijsomgeving</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3" name="Правоъгълник 2"/>
          <p:cNvSpPr/>
          <p:nvPr/>
        </p:nvSpPr>
        <p:spPr>
          <a:xfrm>
            <a:off x="261259" y="884747"/>
            <a:ext cx="5757333" cy="4684680"/>
          </a:xfrm>
          <a:prstGeom prst="rect">
            <a:avLst/>
          </a:prstGeom>
        </p:spPr>
        <p:txBody>
          <a:bodyPr wrap="square">
            <a:spAutoFit/>
          </a:bodyPr>
          <a:lstStyle/>
          <a:p>
            <a:pPr marR="238754" algn="ctr" defTabSz="1219170">
              <a:lnSpc>
                <a:spcPct val="115000"/>
              </a:lnSpc>
              <a:buClr>
                <a:srgbClr val="000000"/>
              </a:buClr>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Gericht op de informatiefunctie </a:t>
            </a:r>
          </a:p>
          <a:p>
            <a:pPr marR="238754" algn="ctr" defTabSz="1219170">
              <a:lnSpc>
                <a:spcPct val="115000"/>
              </a:lnSpc>
              <a:buClr>
                <a:srgbClr val="000000"/>
              </a:buClr>
            </a:pPr>
            <a:endPar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endParaRPr>
          </a:p>
          <a:p>
            <a:pPr marR="238754" algn="just" defTabSz="1219170">
              <a:lnSpc>
                <a:spcPct val="115000"/>
              </a:lnSpc>
              <a:buClr>
                <a:srgbClr val="000000"/>
              </a:buClr>
            </a:pPr>
            <a:r>
              <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Berichten aan de familie. </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Ze zijn bedoeld om gezinnen actuele informatie te verstrekken over specifieke kwesties of problemen in verband met hun kinderen of het leven op school</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p>
          <a:p>
            <a:pPr marR="238754" algn="just" defTabSz="1219170">
              <a:lnSpc>
                <a:spcPct val="115000"/>
              </a:lnSpc>
              <a:buClr>
                <a:srgbClr val="000000"/>
              </a:buClr>
            </a:pPr>
            <a:r>
              <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Nieuwsbrieven</a:t>
            </a:r>
            <a:r>
              <a:rPr lang="bg-BG"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Ze hebben een informatief karakter. Meestal bevatten ze informatie over de stand van zaken in de klas of over activiteiten en gebeurtenissen in een bepaalde periode</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R="238754" algn="just" defTabSz="1219170">
              <a:lnSpc>
                <a:spcPct val="115000"/>
              </a:lnSpc>
              <a:buClr>
                <a:srgbClr val="000000"/>
              </a:buClr>
            </a:pPr>
            <a:r>
              <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Huisbezoeken</a:t>
            </a:r>
            <a:r>
              <a:rPr lang="bg-BG"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Er </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wordt gestreefd naar nauwer contact en vertrouwen met het gezin, en het kind wordt in de omgeving geplaatst, waar het zich veilig en rustig voelt</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4" name="Правоъгълник 3"/>
          <p:cNvSpPr/>
          <p:nvPr/>
        </p:nvSpPr>
        <p:spPr>
          <a:xfrm>
            <a:off x="6454018" y="884747"/>
            <a:ext cx="5554135" cy="4684680"/>
          </a:xfrm>
          <a:prstGeom prst="rect">
            <a:avLst/>
          </a:prstGeom>
        </p:spPr>
        <p:txBody>
          <a:bodyPr wrap="square">
            <a:spAutoFit/>
          </a:bodyPr>
          <a:lstStyle/>
          <a:p>
            <a:pPr marR="238754" algn="ctr" defTabSz="1219170">
              <a:lnSpc>
                <a:spcPct val="115000"/>
              </a:lnSpc>
              <a:buClr>
                <a:srgbClr val="000000"/>
              </a:buClr>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Gericht op de sociale functie </a:t>
            </a:r>
          </a:p>
          <a:p>
            <a:pPr marR="238754" algn="ctr" defTabSz="1219170">
              <a:lnSpc>
                <a:spcPct val="115000"/>
              </a:lnSpc>
              <a:buClr>
                <a:srgbClr val="000000"/>
              </a:buClr>
            </a:pP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marR="238754" algn="just" defTabSz="1219170">
              <a:lnSpc>
                <a:spcPct val="115000"/>
              </a:lnSpc>
              <a:buClr>
                <a:srgbClr val="000000"/>
              </a:buClr>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Zij helpen de school en de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familiegemeenschap</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te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promoten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als belangrijke factoren van onderwijs en opvoeding.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Hieronder</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vallen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marL="380990" marR="238754" indent="-380990" algn="just" defTabSz="1219170">
              <a:lnSpc>
                <a:spcPct val="115000"/>
              </a:lnSpc>
              <a:buClr>
                <a:srgbClr val="8388E3"/>
              </a:buClr>
              <a:buFont typeface="Wingdings" panose="05000000000000000000" pitchFamily="2" charset="2"/>
              <a:buChar char="Ø"/>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publieke optredens ter gelegenheid van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religieuze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culturele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of nationale feestdagen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L="380990" marR="238754" indent="-380990" algn="just" defTabSz="1219170">
              <a:lnSpc>
                <a:spcPct val="115000"/>
              </a:lnSpc>
              <a:buClr>
                <a:srgbClr val="8388E3"/>
              </a:buClr>
              <a:buFont typeface="Wingdings" panose="05000000000000000000" pitchFamily="2" charset="2"/>
              <a:buChar char="Ø"/>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deelname van het gezin aan evenementen in het leven van de gemeenschap en/of de school</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L="380990" marR="238754" indent="-380990" algn="just" defTabSz="1219170">
              <a:lnSpc>
                <a:spcPct val="115000"/>
              </a:lnSpc>
              <a:buClr>
                <a:srgbClr val="8388E3"/>
              </a:buClr>
              <a:buFont typeface="Wingdings" panose="05000000000000000000" pitchFamily="2" charset="2"/>
              <a:buChar char="Ø"/>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activiteiten ten bate van de school, de gemeenschap of haar individuele leden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L="380990" marR="238754" indent="-380990" algn="just" defTabSz="1219170">
              <a:lnSpc>
                <a:spcPct val="115000"/>
              </a:lnSpc>
              <a:buClr>
                <a:srgbClr val="8388E3"/>
              </a:buClr>
              <a:buFont typeface="Wingdings" panose="05000000000000000000" pitchFamily="2" charset="2"/>
              <a:buChar char="Ø"/>
            </a:pP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betrokkenheid van gezinnen bij de besluitvorming</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Tree>
    <p:extLst>
      <p:ext uri="{BB962C8B-B14F-4D97-AF65-F5344CB8AC3E}">
        <p14:creationId xmlns:p14="http://schemas.microsoft.com/office/powerpoint/2010/main" val="89125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0"/>
            <a:ext cx="12192000" cy="822333"/>
          </a:xfrm>
        </p:spPr>
        <p:txBody>
          <a:bodyPr/>
          <a:lstStyle/>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Vormen van interactie tussen school en gezin</a:t>
            </a:r>
          </a:p>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in een multiculturele onderwijsomgeving</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6" name="Правоъгълник 5"/>
          <p:cNvSpPr/>
          <p:nvPr/>
        </p:nvSpPr>
        <p:spPr>
          <a:xfrm>
            <a:off x="372534" y="1054563"/>
            <a:ext cx="11446933" cy="4920578"/>
          </a:xfrm>
          <a:prstGeom prst="rect">
            <a:avLst/>
          </a:prstGeom>
        </p:spPr>
        <p:txBody>
          <a:bodyPr wrap="square">
            <a:spAutoFit/>
          </a:bodyPr>
          <a:lstStyle/>
          <a:p>
            <a:pPr marR="238754" algn="ctr" defTabSz="1219170">
              <a:lnSpc>
                <a:spcPct val="115000"/>
              </a:lnSpc>
              <a:buClr>
                <a:srgbClr val="000000"/>
              </a:buClr>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Gericht op de constructieve functie</a:t>
            </a:r>
          </a:p>
          <a:p>
            <a:pPr marR="238754" algn="ctr" defTabSz="1219170">
              <a:lnSpc>
                <a:spcPct val="115000"/>
              </a:lnSpc>
              <a:buClr>
                <a:srgbClr val="000000"/>
              </a:buClr>
            </a:pPr>
            <a:endParaRPr lang="bg-BG" sz="1333"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endParaRPr>
          </a:p>
          <a:p>
            <a:pPr marR="238754" algn="just" defTabSz="1219170">
              <a:lnSpc>
                <a:spcPct val="115000"/>
              </a:lnSpc>
              <a:buClr>
                <a:srgbClr val="000000"/>
              </a:buClr>
            </a:pPr>
            <a:r>
              <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Raadplegingen</a:t>
            </a:r>
            <a:r>
              <a:rPr lang="bg-BG"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Deze hebben betrekking op het verstrekken van advies en het vergroten van de pedagogische ervaring van gezinnen over verschillende onderwerpen die verband houden met de opleiding en opvoeding van hun kinderen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R="238754" algn="just" defTabSz="1219170">
              <a:lnSpc>
                <a:spcPct val="115000"/>
              </a:lnSpc>
              <a:buClr>
                <a:srgbClr val="000000"/>
              </a:buClr>
            </a:pPr>
            <a:r>
              <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Familiebijeenkomsten</a:t>
            </a:r>
            <a:r>
              <a:rPr lang="bg-BG"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Dit is de meest voorkomende vorm van interactie tussen school en gezin. Het combineert informeren,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adviseren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en het op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een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rij</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zetten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van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belangrijke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zaken voor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leerlingen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p>
          <a:p>
            <a:pPr marR="238754" algn="just" defTabSz="1219170">
              <a:lnSpc>
                <a:spcPct val="115000"/>
              </a:lnSpc>
              <a:buClr>
                <a:srgbClr val="000000"/>
              </a:buClr>
            </a:pPr>
            <a:r>
              <a:rPr lang="en-US" sz="1867" b="1" i="1"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Ouderschool</a:t>
            </a:r>
            <a:r>
              <a:rPr lang="bg-BG"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Dit is een relatief nieuwe vorm van interactie waarbij gezinnen worden betrokken bij opleidingen, seminaries en trainingen om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hun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ouderlijke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capaciteiten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te vergroten en hun vaardigheden als opvoedkundige en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socialiserende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actor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te</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verrijken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a:p>
            <a:pPr marR="238754" algn="just" defTabSz="1219170">
              <a:lnSpc>
                <a:spcPct val="115000"/>
              </a:lnSpc>
              <a:buClr>
                <a:srgbClr val="000000"/>
              </a:buClr>
            </a:pPr>
            <a:r>
              <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Uitwisseling van pedagogisch materiaal </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(boeken, leermiddelen, informatie over internetbronnen, enz.)</a:t>
            </a:r>
            <a:endPar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marR="238754" algn="just" defTabSz="1219170">
              <a:lnSpc>
                <a:spcPct val="115000"/>
              </a:lnSpc>
              <a:buClr>
                <a:srgbClr val="000000"/>
              </a:buClr>
            </a:pPr>
            <a:r>
              <a:rPr lang="en-US"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Vrijwillige gezinnen</a:t>
            </a:r>
            <a:r>
              <a:rPr lang="bg-BG" sz="1867" b="1" i="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Dit is een doeltreffende manier om de gezinnen volledig te "betrekken" bij het leven van hun kind en tegelijkertijd een goed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voorbeeld</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000000"/>
                </a:solidFill>
                <a:latin typeface="Tahoma" panose="020B0604030504040204" pitchFamily="34" charset="0"/>
                <a:ea typeface="Tahoma" panose="020B0604030504040204" pitchFamily="34" charset="0"/>
                <a:cs typeface="Tahoma" panose="020B0604030504040204" pitchFamily="34" charset="0"/>
                <a:sym typeface="Arial"/>
              </a:rPr>
              <a:t>aan</a:t>
            </a:r>
            <a:r>
              <a:rPr lang="en-US"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het kind te geven op het gebied van burgerlijke en openbare activiteiten</a:t>
            </a:r>
            <a:r>
              <a:rPr lang="bg-BG" sz="1867"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p>
        </p:txBody>
      </p:sp>
    </p:spTree>
    <p:extLst>
      <p:ext uri="{BB962C8B-B14F-4D97-AF65-F5344CB8AC3E}">
        <p14:creationId xmlns:p14="http://schemas.microsoft.com/office/powerpoint/2010/main" val="93558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ов контейнер 5"/>
          <p:cNvSpPr>
            <a:spLocks noGrp="1"/>
          </p:cNvSpPr>
          <p:nvPr>
            <p:ph type="body" idx="1"/>
          </p:nvPr>
        </p:nvSpPr>
        <p:spPr>
          <a:xfrm>
            <a:off x="0" y="87229"/>
            <a:ext cx="12192000" cy="483668"/>
          </a:xfrm>
        </p:spPr>
        <p:txBody>
          <a:bodyPr/>
          <a:lstStyle/>
          <a:p>
            <a:r>
              <a:rPr lang="en-US" sz="2133" b="1" dirty="0">
                <a:latin typeface="Tahoma" panose="020B0604030504040204" pitchFamily="34" charset="0"/>
                <a:ea typeface="Tahoma" panose="020B0604030504040204" pitchFamily="34" charset="0"/>
                <a:cs typeface="Tahoma" panose="020B0604030504040204" pitchFamily="34" charset="0"/>
              </a:rPr>
              <a:t>Fasen in de interactie tussen school en gezin</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216253725"/>
              </p:ext>
            </p:extLst>
          </p:nvPr>
        </p:nvGraphicFramePr>
        <p:xfrm>
          <a:off x="473825" y="1000275"/>
          <a:ext cx="11229529" cy="5176847"/>
        </p:xfrm>
        <a:graphic>
          <a:graphicData uri="http://schemas.openxmlformats.org/drawingml/2006/table">
            <a:tbl>
              <a:tblPr firstRow="1" bandRow="1">
                <a:tableStyleId>{5940675A-B579-460E-94D1-54222C63F5DA}</a:tableStyleId>
              </a:tblPr>
              <a:tblGrid>
                <a:gridCol w="3251509">
                  <a:extLst>
                    <a:ext uri="{9D8B030D-6E8A-4147-A177-3AD203B41FA5}">
                      <a16:colId xmlns:a16="http://schemas.microsoft.com/office/drawing/2014/main" val="20000"/>
                    </a:ext>
                  </a:extLst>
                </a:gridCol>
                <a:gridCol w="7978020">
                  <a:extLst>
                    <a:ext uri="{9D8B030D-6E8A-4147-A177-3AD203B41FA5}">
                      <a16:colId xmlns:a16="http://schemas.microsoft.com/office/drawing/2014/main" val="20001"/>
                    </a:ext>
                  </a:extLst>
                </a:gridCol>
              </a:tblGrid>
              <a:tr h="1677306">
                <a:tc>
                  <a:txBody>
                    <a:bodyPr/>
                    <a:lstStyle/>
                    <a:p>
                      <a:r>
                        <a:rPr lang="en-US" sz="1800" b="1" dirty="0">
                          <a:solidFill>
                            <a:schemeClr val="accent2"/>
                          </a:solidFill>
                          <a:latin typeface="Tahoma" panose="020B0604030504040204" pitchFamily="34" charset="0"/>
                          <a:ea typeface="Tahoma" panose="020B0604030504040204" pitchFamily="34" charset="0"/>
                          <a:cs typeface="Tahoma" panose="020B0604030504040204" pitchFamily="34" charset="0"/>
                        </a:rPr>
                        <a:t>Voorbereidende fase</a:t>
                      </a:r>
                      <a:endParaRPr lang="bg-BG" sz="18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pPr algn="just"/>
                      <a:r>
                        <a:rPr lang="en-US" sz="1800" noProof="0" dirty="0" err="1">
                          <a:latin typeface="Tahoma" panose="020B0604030504040204" pitchFamily="34" charset="0"/>
                          <a:ea typeface="Tahoma" panose="020B0604030504040204" pitchFamily="34" charset="0"/>
                          <a:cs typeface="Tahoma" panose="020B0604030504040204" pitchFamily="34" charset="0"/>
                        </a:rPr>
                        <a:t>Omvat</a:t>
                      </a:r>
                      <a:r>
                        <a:rPr lang="en-US" sz="1800" noProof="0" dirty="0">
                          <a:latin typeface="Tahoma" panose="020B0604030504040204" pitchFamily="34" charset="0"/>
                          <a:ea typeface="Tahoma" panose="020B0604030504040204" pitchFamily="34" charset="0"/>
                          <a:cs typeface="Tahoma" panose="020B0604030504040204" pitchFamily="34" charset="0"/>
                        </a:rPr>
                        <a:t> de </a:t>
                      </a:r>
                      <a:r>
                        <a:rPr lang="en-US" sz="1800" noProof="0" dirty="0" err="1">
                          <a:latin typeface="Tahoma" panose="020B0604030504040204" pitchFamily="34" charset="0"/>
                          <a:ea typeface="Tahoma" panose="020B0604030504040204" pitchFamily="34" charset="0"/>
                          <a:cs typeface="Tahoma" panose="020B0604030504040204" pitchFamily="34" charset="0"/>
                        </a:rPr>
                        <a:t>eerste</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verkenning</a:t>
                      </a:r>
                      <a:r>
                        <a:rPr lang="en-US" sz="1800" noProof="0" dirty="0">
                          <a:latin typeface="Tahoma" panose="020B0604030504040204" pitchFamily="34" charset="0"/>
                          <a:ea typeface="Tahoma" panose="020B0604030504040204" pitchFamily="34" charset="0"/>
                          <a:cs typeface="Tahoma" panose="020B0604030504040204" pitchFamily="34" charset="0"/>
                        </a:rPr>
                        <a:t> van gezinnen en op basis daarvan - het ontwikkelen van strategieën voor het werken met gezinnen. Het doel is gegevens te verzamelen en een eerste beeld te vormen van het network van </a:t>
                      </a:r>
                      <a:r>
                        <a:rPr lang="en-US" sz="1800" noProof="0" dirty="0" err="1">
                          <a:latin typeface="Tahoma" panose="020B0604030504040204" pitchFamily="34" charset="0"/>
                          <a:ea typeface="Tahoma" panose="020B0604030504040204" pitchFamily="34" charset="0"/>
                          <a:cs typeface="Tahoma" panose="020B0604030504040204" pitchFamily="34" charset="0"/>
                        </a:rPr>
                        <a:t>gezinnen</a:t>
                      </a:r>
                      <a:r>
                        <a:rPr lang="en-US" sz="1800" noProof="0" dirty="0">
                          <a:latin typeface="Tahoma" panose="020B0604030504040204" pitchFamily="34" charset="0"/>
                          <a:ea typeface="Tahoma" panose="020B0604030504040204" pitchFamily="34" charset="0"/>
                          <a:cs typeface="Tahoma" panose="020B0604030504040204" pitchFamily="34" charset="0"/>
                        </a:rPr>
                        <a:t> van de klas, op basis waarvan strategieën voor interactie kunnen worden gevormd</a:t>
                      </a:r>
                      <a:r>
                        <a:rPr lang="bg-BG" sz="1800" noProof="0" dirty="0">
                          <a:latin typeface="Tahoma" panose="020B0604030504040204" pitchFamily="34" charset="0"/>
                          <a:ea typeface="Tahoma" panose="020B0604030504040204" pitchFamily="34" charset="0"/>
                          <a:cs typeface="Tahoma" panose="020B0604030504040204" pitchFamily="34" charset="0"/>
                        </a:rPr>
                        <a:t>.</a:t>
                      </a:r>
                    </a:p>
                    <a:p>
                      <a:pPr algn="just"/>
                      <a:endParaRPr lang="bg-BG" sz="1800" b="0" noProof="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extLst>
                  <a:ext uri="{0D108BD9-81ED-4DB2-BD59-A6C34878D82A}">
                    <a16:rowId xmlns:a16="http://schemas.microsoft.com/office/drawing/2014/main" val="10000"/>
                  </a:ext>
                </a:extLst>
              </a:tr>
              <a:tr h="1417034">
                <a:tc>
                  <a:txBody>
                    <a:bodyPr/>
                    <a:lstStyle/>
                    <a:p>
                      <a:r>
                        <a:rPr lang="en-US" sz="1800" b="1" dirty="0" err="1">
                          <a:solidFill>
                            <a:schemeClr val="accent2"/>
                          </a:solidFill>
                          <a:latin typeface="Tahoma" panose="020B0604030504040204" pitchFamily="34" charset="0"/>
                          <a:ea typeface="Tahoma" panose="020B0604030504040204" pitchFamily="34" charset="0"/>
                          <a:cs typeface="Tahoma" panose="020B0604030504040204" pitchFamily="34" charset="0"/>
                        </a:rPr>
                        <a:t>Middenfase</a:t>
                      </a:r>
                      <a:endParaRPr lang="bg-BG" sz="18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pPr algn="just"/>
                      <a:r>
                        <a:rPr lang="en-US" sz="1800" noProof="0" dirty="0" err="1">
                          <a:latin typeface="Tahoma" panose="020B0604030504040204" pitchFamily="34" charset="0"/>
                          <a:ea typeface="Tahoma" panose="020B0604030504040204" pitchFamily="34" charset="0"/>
                          <a:cs typeface="Tahoma" panose="020B0604030504040204" pitchFamily="34" charset="0"/>
                        </a:rPr>
                        <a:t>Betreft</a:t>
                      </a:r>
                      <a:r>
                        <a:rPr lang="en-US" sz="1800" noProof="0" dirty="0">
                          <a:latin typeface="Tahoma" panose="020B0604030504040204" pitchFamily="34" charset="0"/>
                          <a:ea typeface="Tahoma" panose="020B0604030504040204" pitchFamily="34" charset="0"/>
                          <a:cs typeface="Tahoma" panose="020B0604030504040204" pitchFamily="34" charset="0"/>
                        </a:rPr>
                        <a:t> de verwezenlijking van de interacties zelf. Aangezien de samenwerking zich over een lange periode uitstrekt, voorziet het </a:t>
                      </a:r>
                      <a:r>
                        <a:rPr lang="en-US" sz="1800" noProof="0" dirty="0" err="1">
                          <a:latin typeface="Tahoma" panose="020B0604030504040204" pitchFamily="34" charset="0"/>
                          <a:ea typeface="Tahoma" panose="020B0604030504040204" pitchFamily="34" charset="0"/>
                          <a:cs typeface="Tahoma" panose="020B0604030504040204" pitchFamily="34" charset="0"/>
                        </a:rPr>
                        <a:t>samenwerkingsprogramma</a:t>
                      </a:r>
                      <a:r>
                        <a:rPr lang="en-US" sz="1800" noProof="0" dirty="0">
                          <a:latin typeface="Tahoma" panose="020B0604030504040204" pitchFamily="34" charset="0"/>
                          <a:ea typeface="Tahoma" panose="020B0604030504040204" pitchFamily="34" charset="0"/>
                          <a:cs typeface="Tahoma" panose="020B0604030504040204" pitchFamily="34" charset="0"/>
                        </a:rPr>
                        <a:t> in verschillende soorten activiteiten - groepsgewijs, </a:t>
                      </a:r>
                      <a:r>
                        <a:rPr lang="en-US" sz="1800" noProof="0" dirty="0" err="1">
                          <a:latin typeface="Tahoma" panose="020B0604030504040204" pitchFamily="34" charset="0"/>
                          <a:ea typeface="Tahoma" panose="020B0604030504040204" pitchFamily="34" charset="0"/>
                          <a:cs typeface="Tahoma" panose="020B0604030504040204" pitchFamily="34" charset="0"/>
                        </a:rPr>
                        <a:t>individueel</a:t>
                      </a:r>
                      <a:r>
                        <a:rPr lang="en-US" sz="1800" noProof="0" dirty="0">
                          <a:latin typeface="Tahoma" panose="020B0604030504040204" pitchFamily="34" charset="0"/>
                          <a:ea typeface="Tahoma" panose="020B0604030504040204" pitchFamily="34" charset="0"/>
                          <a:cs typeface="Tahoma" panose="020B0604030504040204" pitchFamily="34" charset="0"/>
                        </a:rPr>
                        <a:t> of voor </a:t>
                      </a:r>
                      <a:r>
                        <a:rPr lang="en-US" sz="1800" noProof="0" dirty="0" err="1">
                          <a:latin typeface="Tahoma" panose="020B0604030504040204" pitchFamily="34" charset="0"/>
                          <a:ea typeface="Tahoma" panose="020B0604030504040204" pitchFamily="34" charset="0"/>
                          <a:cs typeface="Tahoma" panose="020B0604030504040204" pitchFamily="34" charset="0"/>
                        </a:rPr>
                        <a:t>iedereen</a:t>
                      </a:r>
                      <a:r>
                        <a:rPr lang="en-US" sz="1800" noProof="0" dirty="0">
                          <a:latin typeface="Tahoma" panose="020B0604030504040204" pitchFamily="34" charset="0"/>
                          <a:ea typeface="Tahoma" panose="020B0604030504040204" pitchFamily="34" charset="0"/>
                          <a:cs typeface="Tahoma" panose="020B0604030504040204" pitchFamily="34" charset="0"/>
                        </a:rPr>
                        <a:t> van de onderwijsinstelling.</a:t>
                      </a:r>
                      <a:r>
                        <a:rPr lang="bg-BG" sz="1800" noProof="0" dirty="0">
                          <a:latin typeface="Tahoma" panose="020B0604030504040204" pitchFamily="34" charset="0"/>
                          <a:ea typeface="Tahoma" panose="020B0604030504040204" pitchFamily="34" charset="0"/>
                          <a:cs typeface="Tahoma" panose="020B0604030504040204" pitchFamily="34" charset="0"/>
                        </a:rPr>
                        <a:t>...</a:t>
                      </a:r>
                    </a:p>
                    <a:p>
                      <a:pPr algn="just"/>
                      <a:endParaRPr lang="bg-BG" sz="1800" noProof="0" dirty="0">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extLst>
                  <a:ext uri="{0D108BD9-81ED-4DB2-BD59-A6C34878D82A}">
                    <a16:rowId xmlns:a16="http://schemas.microsoft.com/office/drawing/2014/main" val="10001"/>
                  </a:ext>
                </a:extLst>
              </a:tr>
              <a:tr h="1915487">
                <a:tc>
                  <a:txBody>
                    <a:bodyPr/>
                    <a:lstStyle/>
                    <a:p>
                      <a:r>
                        <a:rPr lang="en-US" sz="1800" b="1" dirty="0">
                          <a:solidFill>
                            <a:schemeClr val="accent2"/>
                          </a:solidFill>
                          <a:latin typeface="Tahoma" panose="020B0604030504040204" pitchFamily="34" charset="0"/>
                          <a:ea typeface="Tahoma" panose="020B0604030504040204" pitchFamily="34" charset="0"/>
                          <a:cs typeface="Tahoma" panose="020B0604030504040204" pitchFamily="34" charset="0"/>
                        </a:rPr>
                        <a:t>Laatste fase</a:t>
                      </a:r>
                      <a:endParaRPr lang="bg-BG" sz="18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txBody>
                  <a:tcPr marL="121920" marR="121920" marT="60960" marB="60960"/>
                </a:tc>
                <a:tc>
                  <a:txBody>
                    <a:bodyPr/>
                    <a:lstStyle/>
                    <a:p>
                      <a:pPr algn="just"/>
                      <a:r>
                        <a:rPr lang="en-US" sz="1800" noProof="0" dirty="0">
                          <a:latin typeface="Tahoma" panose="020B0604030504040204" pitchFamily="34" charset="0"/>
                          <a:ea typeface="Tahoma" panose="020B0604030504040204" pitchFamily="34" charset="0"/>
                          <a:cs typeface="Tahoma" panose="020B0604030504040204" pitchFamily="34" charset="0"/>
                        </a:rPr>
                        <a:t>Er wordt een uitgebreide analyse van de </a:t>
                      </a:r>
                      <a:r>
                        <a:rPr lang="en-US" sz="1800" noProof="0" dirty="0" err="1">
                          <a:latin typeface="Tahoma" panose="020B0604030504040204" pitchFamily="34" charset="0"/>
                          <a:ea typeface="Tahoma" panose="020B0604030504040204" pitchFamily="34" charset="0"/>
                          <a:cs typeface="Tahoma" panose="020B0604030504040204" pitchFamily="34" charset="0"/>
                        </a:rPr>
                        <a:t>de</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samenwerking</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uitgevoerd</a:t>
                      </a:r>
                      <a:r>
                        <a:rPr lang="en-US" sz="1800" noProof="0" dirty="0">
                          <a:latin typeface="Tahoma" panose="020B0604030504040204" pitchFamily="34" charset="0"/>
                          <a:ea typeface="Tahoma" panose="020B0604030504040204" pitchFamily="34" charset="0"/>
                          <a:cs typeface="Tahoma" panose="020B0604030504040204" pitchFamily="34" charset="0"/>
                        </a:rPr>
                        <a:t>, er wordt rekening gehouden met </a:t>
                      </a:r>
                      <a:r>
                        <a:rPr lang="en-US" sz="1800" noProof="0" dirty="0" err="1">
                          <a:latin typeface="Tahoma" panose="020B0604030504040204" pitchFamily="34" charset="0"/>
                          <a:ea typeface="Tahoma" panose="020B0604030504040204" pitchFamily="34" charset="0"/>
                          <a:cs typeface="Tahoma" panose="020B0604030504040204" pitchFamily="34" charset="0"/>
                        </a:rPr>
                        <a:t>positieve</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elementen</a:t>
                      </a:r>
                      <a:r>
                        <a:rPr lang="en-US" sz="1800" noProof="0" dirty="0">
                          <a:latin typeface="Tahoma" panose="020B0604030504040204" pitchFamily="34" charset="0"/>
                          <a:ea typeface="Tahoma" panose="020B0604030504040204" pitchFamily="34" charset="0"/>
                          <a:cs typeface="Tahoma" panose="020B0604030504040204" pitchFamily="34" charset="0"/>
                        </a:rPr>
                        <a:t> en </a:t>
                      </a:r>
                      <a:r>
                        <a:rPr lang="en-US" sz="1800" noProof="0" dirty="0" err="1">
                          <a:latin typeface="Tahoma" panose="020B0604030504040204" pitchFamily="34" charset="0"/>
                          <a:ea typeface="Tahoma" panose="020B0604030504040204" pitchFamily="34" charset="0"/>
                          <a:cs typeface="Tahoma" panose="020B0604030504040204" pitchFamily="34" charset="0"/>
                        </a:rPr>
                        <a:t>gemaakte</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fouten</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Vooruitzichten</a:t>
                      </a:r>
                      <a:r>
                        <a:rPr lang="en-US" sz="1800" noProof="0" dirty="0">
                          <a:latin typeface="Tahoma" panose="020B0604030504040204" pitchFamily="34" charset="0"/>
                          <a:ea typeface="Tahoma" panose="020B0604030504040204" pitchFamily="34" charset="0"/>
                          <a:cs typeface="Tahoma" panose="020B0604030504040204" pitchFamily="34" charset="0"/>
                        </a:rPr>
                        <a:t> worden geschetst om de duurzaamheid van de </a:t>
                      </a:r>
                      <a:r>
                        <a:rPr lang="en-US" sz="1800" noProof="0" dirty="0" err="1">
                          <a:latin typeface="Tahoma" panose="020B0604030504040204" pitchFamily="34" charset="0"/>
                          <a:ea typeface="Tahoma" panose="020B0604030504040204" pitchFamily="34" charset="0"/>
                          <a:cs typeface="Tahoma" panose="020B0604030504040204" pitchFamily="34" charset="0"/>
                        </a:rPr>
                        <a:t>samenwerking</a:t>
                      </a:r>
                      <a:r>
                        <a:rPr lang="en-US" sz="1800" noProof="0" dirty="0">
                          <a:latin typeface="Tahoma" panose="020B0604030504040204" pitchFamily="34" charset="0"/>
                          <a:ea typeface="Tahoma" panose="020B0604030504040204" pitchFamily="34" charset="0"/>
                          <a:cs typeface="Tahoma" panose="020B0604030504040204" pitchFamily="34" charset="0"/>
                        </a:rPr>
                        <a:t> </a:t>
                      </a:r>
                      <a:r>
                        <a:rPr lang="en-US" sz="1800" noProof="0" dirty="0" err="1">
                          <a:latin typeface="Tahoma" panose="020B0604030504040204" pitchFamily="34" charset="0"/>
                          <a:ea typeface="Tahoma" panose="020B0604030504040204" pitchFamily="34" charset="0"/>
                          <a:cs typeface="Tahoma" panose="020B0604030504040204" pitchFamily="34" charset="0"/>
                        </a:rPr>
                        <a:t>te</a:t>
                      </a:r>
                      <a:r>
                        <a:rPr lang="en-US" sz="1800" noProof="0" dirty="0">
                          <a:latin typeface="Tahoma" panose="020B0604030504040204" pitchFamily="34" charset="0"/>
                          <a:ea typeface="Tahoma" panose="020B0604030504040204" pitchFamily="34" charset="0"/>
                          <a:cs typeface="Tahoma" panose="020B0604030504040204" pitchFamily="34" charset="0"/>
                        </a:rPr>
                        <a:t> waarborgen</a:t>
                      </a:r>
                      <a:r>
                        <a:rPr lang="bg-BG" sz="1800" noProof="0" dirty="0">
                          <a:latin typeface="Tahoma" panose="020B0604030504040204" pitchFamily="34" charset="0"/>
                          <a:ea typeface="Tahoma" panose="020B0604030504040204" pitchFamily="34" charset="0"/>
                          <a:cs typeface="Tahoma" panose="020B0604030504040204" pitchFamily="34" charset="0"/>
                        </a:rPr>
                        <a:t>.</a:t>
                      </a:r>
                    </a:p>
                  </a:txBody>
                  <a:tcPr marL="121920" marR="121920" marT="60960" marB="6096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9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77765"/>
            <a:ext cx="12177131" cy="822121"/>
          </a:xfrm>
        </p:spPr>
        <p:txBody>
          <a:bodyPr/>
          <a:lstStyle/>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Vormen en rollen van betrokkenheid van de familie</a:t>
            </a:r>
          </a:p>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bij de activiteiten van de onderwijsinstelling</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4" name="Правоъгълник 3"/>
          <p:cNvSpPr/>
          <p:nvPr/>
        </p:nvSpPr>
        <p:spPr>
          <a:xfrm>
            <a:off x="454783" y="1495624"/>
            <a:ext cx="5728304" cy="954300"/>
          </a:xfrm>
          <a:prstGeom prst="rect">
            <a:avLst/>
          </a:prstGeom>
        </p:spPr>
        <p:txBody>
          <a:bodyPr wrap="square">
            <a:spAutoFit/>
          </a:bodyPr>
          <a:lstStyle/>
          <a:p>
            <a:pPr algn="just" defTabSz="1219170">
              <a:buClr>
                <a:srgbClr val="000000"/>
              </a:buClr>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Organisatoren van speciale evenementen - </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feesten, verjaardagen en naamdagen, feesten, excursies en uitstapjes.</a:t>
            </a:r>
            <a:endParaRPr lang="bg-BG"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5" name="Правоъгълник 4"/>
          <p:cNvSpPr/>
          <p:nvPr/>
        </p:nvSpPr>
        <p:spPr>
          <a:xfrm>
            <a:off x="5215467" y="2900628"/>
            <a:ext cx="6096000" cy="1241622"/>
          </a:xfrm>
          <a:prstGeom prst="rect">
            <a:avLst/>
          </a:prstGeom>
        </p:spPr>
        <p:txBody>
          <a:bodyPr>
            <a:spAutoFit/>
          </a:bodyPr>
          <a:lstStyle/>
          <a:p>
            <a:pPr algn="just" defTabSz="1219170">
              <a:buClr>
                <a:srgbClr val="000000"/>
              </a:buClr>
            </a:pPr>
            <a:r>
              <a:rPr lang="en-US" sz="1867" b="1"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Technische</a:t>
            </a:r>
            <a:r>
              <a:rPr lang="en-US"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a:t>
            </a:r>
            <a:r>
              <a:rPr lang="en-US" sz="1867" b="1"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hulp</a:t>
            </a:r>
            <a:r>
              <a:rPr lang="en-US"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a:t>
            </a:r>
            <a:r>
              <a:rPr lang="bg-BG"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gezinnen die betrokken zijn bij verschillende initiatieven in verband met de vernieuwing, verrijking en uitbreiding van de </a:t>
            </a:r>
            <a:r>
              <a:rPr lang="en-US" sz="1867"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materiële</a:t>
            </a: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infrastructuur</a:t>
            </a:r>
            <a:r>
              <a:rPr lang="en-US"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van de school</a:t>
            </a:r>
            <a:r>
              <a:rPr lang="bg-BG" sz="1867"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6" name="Правоъгълник 5"/>
          <p:cNvSpPr/>
          <p:nvPr/>
        </p:nvSpPr>
        <p:spPr>
          <a:xfrm>
            <a:off x="454783" y="4481251"/>
            <a:ext cx="5854093" cy="954300"/>
          </a:xfrm>
          <a:prstGeom prst="rect">
            <a:avLst/>
          </a:prstGeom>
        </p:spPr>
        <p:txBody>
          <a:bodyPr wrap="square">
            <a:spAutoFit/>
          </a:bodyPr>
          <a:lstStyle/>
          <a:p>
            <a:pPr algn="just" defTabSz="1219170">
              <a:buClr>
                <a:srgbClr val="000000"/>
              </a:buClr>
            </a:pPr>
            <a:r>
              <a:rPr lang="en-US" sz="1867" b="1"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Onderwijsassistenten</a:t>
            </a: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bg-BG"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en-US"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gezinnen die de leerkracht bijstaan bij bepaalde activiteiten die rechtstreeks verband houden met het leerproces</a:t>
            </a:r>
            <a:r>
              <a:rPr lang="bg-BG" sz="1867"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a:t>
            </a:r>
          </a:p>
        </p:txBody>
      </p:sp>
    </p:spTree>
    <p:extLst>
      <p:ext uri="{BB962C8B-B14F-4D97-AF65-F5344CB8AC3E}">
        <p14:creationId xmlns:p14="http://schemas.microsoft.com/office/powerpoint/2010/main" val="220130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2400" b="1" dirty="0">
                <a:latin typeface="Tahoma" panose="020B0604030504040204" pitchFamily="34" charset="0"/>
                <a:ea typeface="Tahoma" panose="020B0604030504040204" pitchFamily="34" charset="0"/>
                <a:cs typeface="Tahoma" panose="020B0604030504040204" pitchFamily="34" charset="0"/>
              </a:rPr>
              <a:t>Samenvatting</a:t>
            </a:r>
            <a:r>
              <a:rPr lang="bg-BG" sz="2400" b="1" dirty="0">
                <a:latin typeface="Tahoma" panose="020B0604030504040204" pitchFamily="34" charset="0"/>
                <a:ea typeface="Tahoma" panose="020B0604030504040204" pitchFamily="34" charset="0"/>
                <a:cs typeface="Tahoma" panose="020B0604030504040204" pitchFamily="34" charset="0"/>
              </a:rPr>
              <a:t>...</a:t>
            </a:r>
          </a:p>
        </p:txBody>
      </p:sp>
      <p:sp>
        <p:nvSpPr>
          <p:cNvPr id="5" name="Текстов контейнер 4"/>
          <p:cNvSpPr>
            <a:spLocks noGrp="1"/>
          </p:cNvSpPr>
          <p:nvPr>
            <p:ph type="body" idx="2"/>
          </p:nvPr>
        </p:nvSpPr>
        <p:spPr>
          <a:xfrm>
            <a:off x="348344" y="932723"/>
            <a:ext cx="11621105" cy="5037488"/>
          </a:xfrm>
        </p:spPr>
        <p:txBody>
          <a:bodyPr/>
          <a:lstStyle/>
          <a:p>
            <a:pPr marL="0" indent="-479988" algn="just">
              <a:lnSpc>
                <a:spcPct val="110000"/>
              </a:lnSpc>
              <a:spcBef>
                <a:spcPts val="800"/>
              </a:spcBef>
              <a:buClr>
                <a:schemeClr val="accent2"/>
              </a:buClr>
              <a:buFont typeface="Wingdings" panose="05000000000000000000" pitchFamily="2" charset="2"/>
              <a:buChar char="v"/>
            </a:pP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Uitgebreide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samenwerking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tussen de onderwijsinstelling en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gemeenschap</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van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gezinnen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is een belangrijke factor en een noodzakelijke voorwaarde voor het succes van elke leerling.</a:t>
            </a:r>
          </a:p>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actieve deelname van de familie aan het leven van de onderwijsinstelling en de samenwerking met het pedagogisch team helpen de studenten van verschillende etnische afkomst, waaronder migranten, om zich gemakkelijker aan te passen aan de nieuwe omgeving en zich daarin met succes te integreren.</a:t>
            </a:r>
          </a:p>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Succesvolle interacties tussen de school en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gemeenschap</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van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gezinnen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in een multiculturele onderwijsomgeving zijn gebaseerd op een goede kennis door de leerkracht van de culturele bijzonderheden van het gezin 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houden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rekening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met de invloed van verschillende culturele modellen in de relatie.</a:t>
            </a:r>
          </a:p>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Volledige samenwerking tussen de onderwijsinstelling en het gezin is gebaseerd op respect,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vertrouwen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waardering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van culturele verschillen.</a:t>
            </a:r>
          </a:p>
          <a:p>
            <a:pPr marL="0" indent="-479988" algn="just">
              <a:lnSpc>
                <a:spcPct val="110000"/>
              </a:lnSpc>
              <a:spcBef>
                <a:spcPts val="8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activiteiten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met de gezinnen en hun motivatie voor effectieve samenwerking met de onderwijsinstelling hangt af van de keuze en uitvoering van passende strategieën en benaderingen in de pedagogische interacties, in overeenstemming met de individuele en culturele kenmerken van elk gezin.</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697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2400" dirty="0">
                <a:latin typeface="Tahoma" panose="020B0604030504040204" pitchFamily="34" charset="0"/>
                <a:ea typeface="Tahoma" panose="020B0604030504040204" pitchFamily="34" charset="0"/>
                <a:cs typeface="Tahoma" panose="020B0604030504040204" pitchFamily="34" charset="0"/>
              </a:rPr>
              <a:t>Bronnen</a:t>
            </a:r>
          </a:p>
        </p:txBody>
      </p:sp>
      <p:sp>
        <p:nvSpPr>
          <p:cNvPr id="5" name="Текстов контейнер 4"/>
          <p:cNvSpPr>
            <a:spLocks noGrp="1"/>
          </p:cNvSpPr>
          <p:nvPr>
            <p:ph type="body" idx="2"/>
          </p:nvPr>
        </p:nvSpPr>
        <p:spPr>
          <a:xfrm>
            <a:off x="445105" y="932721"/>
            <a:ext cx="11301791" cy="4118251"/>
          </a:xfrm>
        </p:spPr>
        <p:txBody>
          <a:bodyPr/>
          <a:lstStyle/>
          <a:p>
            <a:pPr marL="0" indent="0" algn="just"/>
            <a:r>
              <a:rPr lang="ru-RU" i="1" dirty="0">
                <a:solidFill>
                  <a:schemeClr val="tx1"/>
                </a:solidFill>
                <a:latin typeface="Tahoma" panose="020B0604030504040204" pitchFamily="34" charset="0"/>
                <a:ea typeface="Tahoma" panose="020B0604030504040204" pitchFamily="34" charset="0"/>
                <a:cs typeface="Tahoma" panose="020B0604030504040204" pitchFamily="34" charset="0"/>
              </a:rPr>
              <a:t>Бузов, Е.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Включване на семейството срещу езика на омразата. - Обучителни модули по проект "Превенция срещу езика на омразата в образователните институциии", 2017</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Бузов, Е.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Мениджмънт на занималнята и класната стая, София, 2004.</a:t>
            </a:r>
          </a:p>
          <a:p>
            <a:pPr marL="0" indent="0" algn="just"/>
            <a:r>
              <a:rPr lang="ru-RU" i="1" dirty="0" err="1">
                <a:solidFill>
                  <a:schemeClr val="tx1"/>
                </a:solidFill>
                <a:latin typeface="Tahoma" panose="020B0604030504040204" pitchFamily="34" charset="0"/>
                <a:ea typeface="Tahoma" panose="020B0604030504040204" pitchFamily="34" charset="0"/>
                <a:cs typeface="Tahoma" panose="020B0604030504040204" pitchFamily="34" charset="0"/>
              </a:rPr>
              <a:t>Попкочев</a:t>
            </a:r>
            <a:r>
              <a:rPr lang="ru-RU" i="1" dirty="0">
                <a:solidFill>
                  <a:schemeClr val="tx1"/>
                </a:solidFill>
                <a:latin typeface="Tahoma" panose="020B0604030504040204" pitchFamily="34" charset="0"/>
                <a:ea typeface="Tahoma" panose="020B0604030504040204" pitchFamily="34" charset="0"/>
                <a:cs typeface="Tahoma" panose="020B0604030504040204" pitchFamily="34" charset="0"/>
              </a:rPr>
              <a:t>, Тр.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Сътрудничество семейство - училище и качество на образование. - Сътрудничество за качествено образование</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LLP-2009-COM-RP-03. 2010,</a:t>
            </a:r>
          </a:p>
          <a:p>
            <a:pPr marL="0" indent="0" algn="just"/>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https://www.researchgate.net/publication/286419019_Strudnicestvo_semejstvo-ucilise_i_kacestvo_na_obrazovanieto</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Тодорина, Д.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Мениджмънт на класа. У "Неофит Рилски", Благоевград, 2005</a:t>
            </a:r>
          </a:p>
          <a:p>
            <a:pPr marL="0" indent="0" algn="just"/>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557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8859" y="3192905"/>
            <a:ext cx="11894635" cy="176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r>
              <a:rPr lang="en-US" altLang="bg-BG" sz="2667" b="1" kern="0">
                <a:solidFill>
                  <a:srgbClr val="EC771B"/>
                </a:solidFill>
                <a:latin typeface="Tahoma" panose="020B0604030504040204" pitchFamily="34" charset="0"/>
                <a:ea typeface="Tahoma" panose="020B0604030504040204" pitchFamily="34" charset="0"/>
                <a:cs typeface="Tahoma" panose="020B0604030504040204" pitchFamily="34" charset="0"/>
                <a:sym typeface="Arial"/>
              </a:rPr>
              <a:t>WERKEN </a:t>
            </a:r>
            <a:r>
              <a:rPr lang="en-US" altLang="bg-BG" sz="26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MET DE GEZINNEN </a:t>
            </a:r>
          </a:p>
          <a:p>
            <a:pPr algn="ctr" defTabSz="1219170" eaLnBrk="0" fontAlgn="base" hangingPunct="0">
              <a:spcBef>
                <a:spcPct val="0"/>
              </a:spcBef>
              <a:spcAft>
                <a:spcPct val="0"/>
              </a:spcAft>
            </a:pPr>
            <a:r>
              <a:rPr lang="en-US" altLang="bg-BG" sz="26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VAN STUDENTEN MET EEN VERSCHILLENDE ETNISCHE ACHTERGROND,</a:t>
            </a:r>
          </a:p>
          <a:p>
            <a:pPr algn="ctr" defTabSz="1219170" eaLnBrk="0" fontAlgn="base" hangingPunct="0">
              <a:spcBef>
                <a:spcPct val="0"/>
              </a:spcBef>
              <a:spcAft>
                <a:spcPct val="0"/>
              </a:spcAft>
            </a:pPr>
            <a:r>
              <a:rPr lang="en-US" altLang="bg-BG" sz="26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MET INBEGRIP VAN MIGRANTEN</a:t>
            </a:r>
          </a:p>
        </p:txBody>
      </p:sp>
      <p:pic>
        <p:nvPicPr>
          <p:cNvPr id="1025" name="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281" y="294030"/>
            <a:ext cx="2590800" cy="20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4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52777634"/>
              </p:ext>
            </p:extLst>
          </p:nvPr>
        </p:nvGraphicFramePr>
        <p:xfrm>
          <a:off x="431181" y="495753"/>
          <a:ext cx="11329638" cy="5423735"/>
        </p:xfrm>
        <a:graphic>
          <a:graphicData uri="http://schemas.openxmlformats.org/drawingml/2006/table">
            <a:tbl>
              <a:tblPr bandRow="1">
                <a:tableStyleId>{F2DE63D5-997A-4646-A377-4702673A728D}</a:tableStyleId>
              </a:tblPr>
              <a:tblGrid>
                <a:gridCol w="2481353">
                  <a:extLst>
                    <a:ext uri="{9D8B030D-6E8A-4147-A177-3AD203B41FA5}">
                      <a16:colId xmlns:a16="http://schemas.microsoft.com/office/drawing/2014/main" val="20000"/>
                    </a:ext>
                  </a:extLst>
                </a:gridCol>
                <a:gridCol w="8848285">
                  <a:extLst>
                    <a:ext uri="{9D8B030D-6E8A-4147-A177-3AD203B41FA5}">
                      <a16:colId xmlns:a16="http://schemas.microsoft.com/office/drawing/2014/main" val="20001"/>
                    </a:ext>
                  </a:extLst>
                </a:gridCol>
              </a:tblGrid>
              <a:tr h="2417916">
                <a:tc>
                  <a:txBody>
                    <a:bodyPr/>
                    <a:lstStyle/>
                    <a:p>
                      <a:pPr>
                        <a:lnSpc>
                          <a:spcPct val="115000"/>
                        </a:lnSpc>
                        <a:spcAft>
                          <a:spcPts val="0"/>
                        </a:spcAft>
                      </a:pPr>
                      <a:r>
                        <a:rPr lang="en-US"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Specifieke doelstellingen </a:t>
                      </a:r>
                      <a:endParaRPr lang="bg-BG"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900" noProof="0" dirty="0">
                          <a:effectLst/>
                          <a:latin typeface="Tahoma" panose="020B0604030504040204" pitchFamily="34" charset="0"/>
                          <a:ea typeface="Tahoma" panose="020B0604030504040204" pitchFamily="34" charset="0"/>
                          <a:cs typeface="Tahoma" panose="020B0604030504040204" pitchFamily="34" charset="0"/>
                        </a:rPr>
                        <a:t>Actuele informatie verstrekken over de specifieke kenmerken van het werken met het gezin in een multiculturele onderwijsomgeving</a:t>
                      </a:r>
                      <a:r>
                        <a:rPr lang="bg-BG" sz="1900" noProof="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15000"/>
                        </a:lnSpc>
                        <a:spcAft>
                          <a:spcPts val="0"/>
                        </a:spcAft>
                        <a:buClr>
                          <a:schemeClr val="accent3"/>
                        </a:buClr>
                        <a:buFont typeface="Symbol" panose="05050102010706020507" pitchFamily="18" charset="2"/>
                        <a:buChar char=""/>
                      </a:pPr>
                      <a:r>
                        <a:rPr lang="en-US" sz="1900" noProof="0" dirty="0" err="1">
                          <a:effectLst/>
                          <a:latin typeface="Tahoma" panose="020B0604030504040204" pitchFamily="34" charset="0"/>
                          <a:ea typeface="Tahoma" panose="020B0604030504040204" pitchFamily="34" charset="0"/>
                          <a:cs typeface="Tahoma" panose="020B0604030504040204" pitchFamily="34" charset="0"/>
                        </a:rPr>
                        <a:t>Identificere</a:t>
                      </a:r>
                      <a:r>
                        <a:rPr lang="en-US" sz="1900" noProof="0" dirty="0">
                          <a:effectLst/>
                          <a:latin typeface="Tahoma" panose="020B0604030504040204" pitchFamily="34" charset="0"/>
                          <a:ea typeface="Tahoma" panose="020B0604030504040204" pitchFamily="34" charset="0"/>
                          <a:cs typeface="Tahoma" panose="020B0604030504040204" pitchFamily="34" charset="0"/>
                        </a:rPr>
                        <a:t> van de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fasen</a:t>
                      </a:r>
                      <a:r>
                        <a:rPr lang="en-US" sz="1900" noProof="0" dirty="0">
                          <a:effectLst/>
                          <a:latin typeface="Tahoma" panose="020B0604030504040204" pitchFamily="34" charset="0"/>
                          <a:ea typeface="Tahoma" panose="020B0604030504040204" pitchFamily="34" charset="0"/>
                          <a:cs typeface="Tahoma" panose="020B0604030504040204" pitchFamily="34" charset="0"/>
                        </a:rPr>
                        <a:t> van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interactie</a:t>
                      </a:r>
                      <a:r>
                        <a:rPr lang="en-US" sz="1900" noProof="0" dirty="0">
                          <a:effectLst/>
                          <a:latin typeface="Tahoma" panose="020B0604030504040204" pitchFamily="34" charset="0"/>
                          <a:ea typeface="Tahoma" panose="020B0604030504040204" pitchFamily="34" charset="0"/>
                          <a:cs typeface="Tahoma" panose="020B0604030504040204" pitchFamily="34" charset="0"/>
                        </a:rPr>
                        <a:t> tussen gezin en onderwijsinstelling en de obstakels die deze interacties belemmeren</a:t>
                      </a:r>
                      <a:r>
                        <a:rPr lang="bg-BG" sz="1900" noProof="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15000"/>
                        </a:lnSpc>
                        <a:spcAft>
                          <a:spcPts val="0"/>
                        </a:spcAft>
                        <a:buClr>
                          <a:schemeClr val="accent3"/>
                        </a:buClr>
                        <a:buFont typeface="Symbol" panose="05050102010706020507" pitchFamily="18" charset="2"/>
                        <a:buChar char=""/>
                      </a:pPr>
                      <a:r>
                        <a:rPr lang="en-US" sz="1900" noProof="0" dirty="0">
                          <a:effectLst/>
                          <a:latin typeface="Tahoma" panose="020B0604030504040204" pitchFamily="34" charset="0"/>
                          <a:ea typeface="Tahoma" panose="020B0604030504040204" pitchFamily="34" charset="0"/>
                          <a:cs typeface="Tahoma" panose="020B0604030504040204" pitchFamily="34" charset="0"/>
                        </a:rPr>
                        <a:t>Het vormen van praktische vaardigheden om gezinnen te betrekken bij het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werken</a:t>
                      </a:r>
                      <a:r>
                        <a:rPr lang="en-US" sz="1900" noProof="0" dirty="0">
                          <a:effectLst/>
                          <a:latin typeface="Tahoma" panose="020B0604030504040204" pitchFamily="34" charset="0"/>
                          <a:ea typeface="Tahoma" panose="020B0604030504040204" pitchFamily="34" charset="0"/>
                          <a:cs typeface="Tahoma" panose="020B0604030504040204" pitchFamily="34" charset="0"/>
                        </a:rPr>
                        <a:t> en het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leven</a:t>
                      </a:r>
                      <a:r>
                        <a:rPr lang="en-US" sz="1900" noProof="0" dirty="0">
                          <a:effectLst/>
                          <a:latin typeface="Tahoma" panose="020B0604030504040204" pitchFamily="34" charset="0"/>
                          <a:ea typeface="Tahoma" panose="020B0604030504040204" pitchFamily="34" charset="0"/>
                          <a:cs typeface="Tahoma" panose="020B0604030504040204" pitchFamily="34" charset="0"/>
                        </a:rPr>
                        <a:t> in de onderwijsinstelling</a:t>
                      </a:r>
                      <a:r>
                        <a:rPr lang="bg-BG" sz="1900" noProof="0" dirty="0">
                          <a:effectLst/>
                          <a:latin typeface="Tahoma" panose="020B0604030504040204" pitchFamily="34" charset="0"/>
                          <a:ea typeface="Tahoma" panose="020B0604030504040204" pitchFamily="34" charset="0"/>
                          <a:cs typeface="Tahoma" panose="020B0604030504040204" pitchFamily="34" charset="0"/>
                        </a:rPr>
                        <a:t>.</a:t>
                      </a:r>
                    </a:p>
                    <a:p>
                      <a:pPr marL="0" lvl="0" indent="0" algn="just">
                        <a:lnSpc>
                          <a:spcPct val="115000"/>
                        </a:lnSpc>
                        <a:spcAft>
                          <a:spcPts val="0"/>
                        </a:spcAft>
                        <a:buClr>
                          <a:schemeClr val="accent3"/>
                        </a:buClr>
                        <a:buFont typeface="Symbol" panose="05050102010706020507" pitchFamily="18" charset="2"/>
                        <a:buNone/>
                      </a:pPr>
                      <a:endParaRPr lang="bg-BG" sz="1900" noProof="0" dirty="0">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extLst>
                  <a:ext uri="{0D108BD9-81ED-4DB2-BD59-A6C34878D82A}">
                    <a16:rowId xmlns:a16="http://schemas.microsoft.com/office/drawing/2014/main" val="10000"/>
                  </a:ext>
                </a:extLst>
              </a:tr>
              <a:tr h="1971108">
                <a:tc>
                  <a:txBody>
                    <a:bodyPr/>
                    <a:lstStyle/>
                    <a:p>
                      <a:pPr>
                        <a:lnSpc>
                          <a:spcPct val="115000"/>
                        </a:lnSpc>
                        <a:spcAft>
                          <a:spcPts val="0"/>
                        </a:spcAft>
                      </a:pPr>
                      <a:r>
                        <a:rPr lang="en-US"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Verwachte leerresultaten</a:t>
                      </a:r>
                      <a:endParaRPr lang="bg-BG"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900" noProof="0" dirty="0" err="1">
                          <a:effectLst/>
                          <a:latin typeface="Tahoma" panose="020B0604030504040204" pitchFamily="34" charset="0"/>
                          <a:ea typeface="Tahoma" panose="020B0604030504040204" pitchFamily="34" charset="0"/>
                          <a:cs typeface="Tahoma" panose="020B0604030504040204" pitchFamily="34" charset="0"/>
                        </a:rPr>
                        <a:t>Specifieke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werkwijzen</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toepassen</a:t>
                      </a:r>
                      <a:r>
                        <a:rPr lang="en-US" sz="1900" noProof="0" dirty="0">
                          <a:effectLst/>
                          <a:latin typeface="Tahoma" panose="020B0604030504040204" pitchFamily="34" charset="0"/>
                          <a:ea typeface="Tahoma" panose="020B0604030504040204" pitchFamily="34" charset="0"/>
                          <a:cs typeface="Tahoma" panose="020B0604030504040204" pitchFamily="34" charset="0"/>
                        </a:rPr>
                        <a:t> in het werken met verschillende groepen gezinnen om vertrouwen en effectieve communicatie tot stand te brengen</a:t>
                      </a:r>
                      <a:r>
                        <a:rPr lang="bg-BG" sz="1900" noProof="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15000"/>
                        </a:lnSpc>
                        <a:spcAft>
                          <a:spcPts val="0"/>
                        </a:spcAft>
                        <a:buClr>
                          <a:schemeClr val="accent3"/>
                        </a:buClr>
                        <a:buFont typeface="Symbol" panose="05050102010706020507" pitchFamily="18" charset="2"/>
                        <a:buChar char=""/>
                      </a:pPr>
                      <a:r>
                        <a:rPr lang="en-US" sz="1900" noProof="0" dirty="0">
                          <a:effectLst/>
                          <a:latin typeface="Tahoma" panose="020B0604030504040204" pitchFamily="34" charset="0"/>
                          <a:ea typeface="Tahoma" panose="020B0604030504040204" pitchFamily="34" charset="0"/>
                          <a:cs typeface="Tahoma" panose="020B0604030504040204" pitchFamily="34" charset="0"/>
                        </a:rPr>
                        <a:t>Integratie van het gezin als partner van de onderwijsinstelling bij de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implementatie</a:t>
                      </a:r>
                      <a:r>
                        <a:rPr lang="en-US" sz="1900" noProof="0" dirty="0">
                          <a:effectLst/>
                          <a:latin typeface="Tahoma" panose="020B0604030504040204" pitchFamily="34" charset="0"/>
                          <a:ea typeface="Tahoma" panose="020B0604030504040204" pitchFamily="34" charset="0"/>
                          <a:cs typeface="Tahoma" panose="020B0604030504040204" pitchFamily="34" charset="0"/>
                        </a:rPr>
                        <a:t> van inclusieve praktijken met betrekking tot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leerlingen</a:t>
                      </a:r>
                      <a:r>
                        <a:rPr lang="en-US" sz="1900" noProof="0" dirty="0">
                          <a:effectLst/>
                          <a:latin typeface="Tahoma" panose="020B0604030504040204" pitchFamily="34" charset="0"/>
                          <a:ea typeface="Tahoma" panose="020B0604030504040204" pitchFamily="34" charset="0"/>
                          <a:cs typeface="Tahoma" panose="020B0604030504040204" pitchFamily="34" charset="0"/>
                        </a:rPr>
                        <a:t> met een verschillende etnische achtergrond, inclusief migranten</a:t>
                      </a:r>
                      <a:r>
                        <a:rPr lang="bg-BG" sz="1900" noProof="0" dirty="0">
                          <a:effectLst/>
                          <a:latin typeface="Tahoma" panose="020B0604030504040204" pitchFamily="34" charset="0"/>
                          <a:ea typeface="Tahoma" panose="020B0604030504040204" pitchFamily="34" charset="0"/>
                          <a:cs typeface="Tahoma" panose="020B0604030504040204" pitchFamily="34" charset="0"/>
                        </a:rPr>
                        <a:t>.</a:t>
                      </a:r>
                    </a:p>
                    <a:p>
                      <a:pPr marL="0" lvl="0" indent="0" algn="just">
                        <a:lnSpc>
                          <a:spcPct val="115000"/>
                        </a:lnSpc>
                        <a:spcAft>
                          <a:spcPts val="0"/>
                        </a:spcAft>
                        <a:buClr>
                          <a:schemeClr val="accent3"/>
                        </a:buClr>
                        <a:buFont typeface="Symbol" panose="05050102010706020507" pitchFamily="18" charset="2"/>
                        <a:buNone/>
                      </a:pPr>
                      <a:endParaRPr lang="bg-BG" sz="1900" noProof="0" dirty="0">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extLst>
                  <a:ext uri="{0D108BD9-81ED-4DB2-BD59-A6C34878D82A}">
                    <a16:rowId xmlns:a16="http://schemas.microsoft.com/office/drawing/2014/main" val="10001"/>
                  </a:ext>
                </a:extLst>
              </a:tr>
              <a:tr h="1034711">
                <a:tc>
                  <a:txBody>
                    <a:bodyPr/>
                    <a:lstStyle/>
                    <a:p>
                      <a:pPr>
                        <a:lnSpc>
                          <a:spcPct val="115000"/>
                        </a:lnSpc>
                        <a:spcAft>
                          <a:spcPts val="0"/>
                        </a:spcAft>
                      </a:pPr>
                      <a:r>
                        <a:rPr lang="en-US"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Basisbegrippen</a:t>
                      </a:r>
                      <a:endParaRPr lang="bg-BG" sz="19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tc>
                  <a:txBody>
                    <a:bodyPr/>
                    <a:lstStyle/>
                    <a:p>
                      <a:pPr marL="0" indent="0" algn="just">
                        <a:lnSpc>
                          <a:spcPct val="115000"/>
                        </a:lnSpc>
                        <a:spcAft>
                          <a:spcPts val="0"/>
                        </a:spcAft>
                      </a:pPr>
                      <a:r>
                        <a:rPr lang="en-US" sz="1900" noProof="0" dirty="0" err="1">
                          <a:effectLst/>
                          <a:latin typeface="Tahoma" panose="020B0604030504040204" pitchFamily="34" charset="0"/>
                          <a:ea typeface="Tahoma" panose="020B0604030504040204" pitchFamily="34" charset="0"/>
                          <a:cs typeface="Tahoma" panose="020B0604030504040204" pitchFamily="34" charset="0"/>
                        </a:rPr>
                        <a:t>Gezin</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ruime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familie</a:t>
                      </a:r>
                      <a:r>
                        <a:rPr lang="en-US" sz="1900" noProof="0" dirty="0">
                          <a:effectLst/>
                          <a:latin typeface="Tahoma" panose="020B0604030504040204" pitchFamily="34" charset="0"/>
                          <a:ea typeface="Tahoma" panose="020B0604030504040204" pitchFamily="34" charset="0"/>
                          <a:cs typeface="Tahoma" panose="020B0604030504040204" pitchFamily="34" charset="0"/>
                        </a:rPr>
                        <a:t>(-</a:t>
                      </a:r>
                      <a:r>
                        <a:rPr lang="en-US" sz="1900" noProof="0" dirty="0" err="1">
                          <a:effectLst/>
                          <a:latin typeface="Tahoma" panose="020B0604030504040204" pitchFamily="34" charset="0"/>
                          <a:ea typeface="Tahoma" panose="020B0604030504040204" pitchFamily="34" charset="0"/>
                          <a:cs typeface="Tahoma" panose="020B0604030504040204" pitchFamily="34" charset="0"/>
                        </a:rPr>
                        <a:t>gemeenschap</a:t>
                      </a:r>
                      <a:r>
                        <a:rPr lang="en-US" sz="1900" noProof="0" dirty="0">
                          <a:effectLst/>
                          <a:latin typeface="Tahoma" panose="020B0604030504040204" pitchFamily="34" charset="0"/>
                          <a:ea typeface="Tahoma" panose="020B0604030504040204" pitchFamily="34" charset="0"/>
                          <a:cs typeface="Tahoma" panose="020B0604030504040204" pitchFamily="34" charset="0"/>
                        </a:rPr>
                        <a:t>); partnerschap; samenwerking;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interactie</a:t>
                      </a:r>
                      <a:r>
                        <a:rPr lang="en-US" sz="1900" noProof="0" dirty="0">
                          <a:effectLst/>
                          <a:latin typeface="Tahoma" panose="020B0604030504040204" pitchFamily="34" charset="0"/>
                          <a:ea typeface="Tahoma" panose="020B0604030504040204" pitchFamily="34" charset="0"/>
                          <a:cs typeface="Tahoma" panose="020B0604030504040204" pitchFamily="34" charset="0"/>
                        </a:rPr>
                        <a:t>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onderwijsinstelling</a:t>
                      </a:r>
                      <a:r>
                        <a:rPr lang="en-US" sz="1900" noProof="0" dirty="0">
                          <a:effectLst/>
                          <a:latin typeface="Tahoma" panose="020B0604030504040204" pitchFamily="34" charset="0"/>
                          <a:ea typeface="Tahoma" panose="020B0604030504040204" pitchFamily="34" charset="0"/>
                          <a:cs typeface="Tahoma" panose="020B0604030504040204" pitchFamily="34" charset="0"/>
                        </a:rPr>
                        <a:t> – </a:t>
                      </a:r>
                      <a:r>
                        <a:rPr lang="en-US" sz="1900" noProof="0" dirty="0" err="1">
                          <a:effectLst/>
                          <a:latin typeface="Tahoma" panose="020B0604030504040204" pitchFamily="34" charset="0"/>
                          <a:ea typeface="Tahoma" panose="020B0604030504040204" pitchFamily="34" charset="0"/>
                          <a:cs typeface="Tahoma" panose="020B0604030504040204" pitchFamily="34" charset="0"/>
                        </a:rPr>
                        <a:t>gezin</a:t>
                      </a:r>
                      <a:r>
                        <a:rPr lang="en-US" sz="1900" noProof="0" dirty="0">
                          <a:effectLst/>
                          <a:latin typeface="Tahoma" panose="020B0604030504040204" pitchFamily="34" charset="0"/>
                          <a:ea typeface="Tahoma" panose="020B0604030504040204" pitchFamily="34" charset="0"/>
                          <a:cs typeface="Tahoma" panose="020B0604030504040204" pitchFamily="34" charset="0"/>
                        </a:rPr>
                        <a:t>’.</a:t>
                      </a:r>
                      <a:endParaRPr lang="bg-BG" sz="1900" noProof="0" dirty="0">
                        <a:effectLst/>
                        <a:latin typeface="Tahoma" panose="020B0604030504040204" pitchFamily="34" charset="0"/>
                        <a:ea typeface="Tahoma" panose="020B0604030504040204" pitchFamily="34" charset="0"/>
                        <a:cs typeface="Tahoma" panose="020B0604030504040204" pitchFamily="34" charset="0"/>
                      </a:endParaRPr>
                    </a:p>
                  </a:txBody>
                  <a:tcPr marL="70040" marR="7004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4991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0"/>
            <a:ext cx="12192000" cy="768085"/>
          </a:xfrm>
        </p:spPr>
        <p:txBody>
          <a:bodyPr/>
          <a:lstStyle/>
          <a:p>
            <a:pPr marL="0"/>
            <a:r>
              <a:rPr lang="en-US" sz="1867" b="1" dirty="0">
                <a:latin typeface="Tahoma" panose="020B0604030504040204" pitchFamily="34" charset="0"/>
                <a:ea typeface="Tahoma" panose="020B0604030504040204" pitchFamily="34" charset="0"/>
                <a:cs typeface="Tahoma" panose="020B0604030504040204" pitchFamily="34" charset="0"/>
              </a:rPr>
              <a:t>De relatie "onderwijsinstelling - gezin" in pedagogische interacties</a:t>
            </a:r>
            <a:endParaRPr lang="bg-BG" sz="1867" b="1"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338667" y="768084"/>
            <a:ext cx="11408229" cy="5115040"/>
          </a:xfrm>
        </p:spPr>
        <p:txBody>
          <a:bodyPr/>
          <a:lstStyle/>
          <a:p>
            <a:pPr marL="380990" indent="-380990" algn="just">
              <a:buClr>
                <a:schemeClr val="accent2"/>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relatie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onderwijsinstelling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gezin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 de sleutel tot succesvolle pedagogische interacties in het proces van leren, opvoeding en socialisatie van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elke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leerling</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actieve deelname van gezinnen aan het leven van hun kind - niet alleen thuis, maar ook op school - schept de voorwaarden waaronder het zich rustig en zelfverzekerd kan voelen, gesteund 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aangemoedigd</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op de weg naar ontwikkeling.</a:t>
            </a:r>
          </a:p>
          <a:p>
            <a:pPr marL="380990" indent="-380990" algn="just">
              <a:buClr>
                <a:schemeClr val="accent2"/>
              </a:buClr>
              <a:buFont typeface="Wingdings" panose="05000000000000000000" pitchFamily="2" charset="2"/>
              <a:buChar char="Ø"/>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Een doeltreffende interactie tussen de onderwijsinstelling en het gezin vereist een gezamenlijke aanpassing met inachtneming van de beginselen van respect 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waardering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van elk van de partijen.</a:t>
            </a:r>
          </a:p>
          <a:p>
            <a:pPr marL="380990" indent="-380990" algn="just">
              <a:buClr>
                <a:schemeClr val="accent2"/>
              </a:buClr>
              <a:buFont typeface="Wingdings" panose="05000000000000000000" pitchFamily="2" charset="2"/>
              <a:buChar char="Ø"/>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Het vergroten van de betrokkenheid en de motivatie van de familie vereist het gebruik van passende strategieën en benaderingen door de onderwijsinstelling en de leraar.</a:t>
            </a:r>
          </a:p>
          <a:p>
            <a:pPr marL="380990" indent="-380990" algn="just">
              <a:buClr>
                <a:schemeClr val="accent2"/>
              </a:buClr>
              <a:buFont typeface="Wingdings" panose="05000000000000000000" pitchFamily="2" charset="2"/>
              <a:buChar char="Ø"/>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keuze van de werkstrategieën en benaderingen wordt bepaald door de kenmerken van het gezin, zijn sociale status,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culturele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bijzonderheden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en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capaciteiten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van het gezin.</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876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1"/>
            <a:ext cx="12192000" cy="570753"/>
          </a:xfrm>
        </p:spPr>
        <p:txBody>
          <a:bodyPr/>
          <a:lstStyle/>
          <a:p>
            <a:pPr marL="0"/>
            <a:r>
              <a:rPr lang="en-US" sz="2133" b="1" dirty="0" err="1">
                <a:latin typeface="Tahoma" panose="020B0604030504040204" pitchFamily="34" charset="0"/>
                <a:ea typeface="Tahoma" panose="020B0604030504040204" pitchFamily="34" charset="0"/>
                <a:cs typeface="Tahoma" panose="020B0604030504040204" pitchFamily="34" charset="0"/>
              </a:rPr>
              <a:t>Strategieën</a:t>
            </a:r>
            <a:r>
              <a:rPr lang="en-US" sz="2133" b="1" dirty="0">
                <a:latin typeface="Tahoma" panose="020B0604030504040204" pitchFamily="34" charset="0"/>
                <a:ea typeface="Tahoma" panose="020B0604030504040204" pitchFamily="34" charset="0"/>
                <a:cs typeface="Tahoma" panose="020B0604030504040204" pitchFamily="34" charset="0"/>
              </a:rPr>
              <a:t> gebruikt door leerkrachten in interacties met gezinnen</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290286" y="735391"/>
            <a:ext cx="11485639" cy="5825067"/>
          </a:xfrm>
        </p:spPr>
        <p:txBody>
          <a:bodyPr/>
          <a:lstStyle/>
          <a:p>
            <a:pPr marL="380990" indent="-38099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Compromis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is van toepassing in gevallen waarin de houding van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leraar</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zorgt</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voor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slechts</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gedeeltelijke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voldoening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totdat</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wederzijds</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aanvaardbare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oplossing is gevonden</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Aanpassing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soort</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collaboratieve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strategie</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nl-NL" dirty="0">
                <a:solidFill>
                  <a:schemeClr val="tx1"/>
                </a:solidFill>
                <a:latin typeface="Tahoma" panose="020B0604030504040204" pitchFamily="34" charset="0"/>
                <a:ea typeface="Tahoma" panose="020B0604030504040204" pitchFamily="34" charset="0"/>
                <a:cs typeface="Tahoma" panose="020B0604030504040204" pitchFamily="34" charset="0"/>
              </a:rPr>
              <a:t>Is van toepassing wanneer de eisen en standpunten van de leerkracht en de ouders op elkaar zijn afgestemd in de periode van aanpassing aan de onderwijsomgeving (en later). </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b="1" dirty="0" err="1">
                <a:solidFill>
                  <a:schemeClr val="accent2"/>
                </a:solidFill>
                <a:latin typeface="Tahoma" panose="020B0604030504040204" pitchFamily="34" charset="0"/>
                <a:ea typeface="Tahoma" panose="020B0604030504040204" pitchFamily="34" charset="0"/>
                <a:cs typeface="Tahoma" panose="020B0604030504040204" pitchFamily="34" charset="0"/>
              </a:rPr>
              <a:t>Dominantie</a:t>
            </a: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het is kenmerkend voor leraren met een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hoog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zelfbeeld</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over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hun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professionele en persoonlijke kwaliteiten. Zij hebben hun eigen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ideeën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over het niveau van onderwijs, prestaties 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voorbereiding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gevormd</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In deze gevallen zoekt de leraar geen directe interventie en hulp van de gezinnen, maar probeert hij zijn eigen eisen en claims "op te leggen"</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b="1" dirty="0" err="1">
                <a:solidFill>
                  <a:schemeClr val="accent2"/>
                </a:solidFill>
                <a:latin typeface="Tahoma" panose="020B0604030504040204" pitchFamily="34" charset="0"/>
                <a:ea typeface="Tahoma" panose="020B0604030504040204" pitchFamily="34" charset="0"/>
                <a:cs typeface="Tahoma" panose="020B0604030504040204" pitchFamily="34" charset="0"/>
              </a:rPr>
              <a:t>Corrigerend</a:t>
            </a: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gebruikt in gevallen waarin de leerkracht tekortkomingen vaststelt en met de gezinnen oplossingen aanbiedt of zoekt om deze te verhelpen of te verminderen</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Samenwerking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leerkracht werkt samen met de gezinnen om aan de belangen van beide partijen tegemoet te komen.</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algn="just"/>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055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1"/>
            <a:ext cx="12192000" cy="570753"/>
          </a:xfrm>
        </p:spPr>
        <p:txBody>
          <a:bodyPr/>
          <a:lstStyle/>
          <a:p>
            <a:pPr marL="0"/>
            <a:r>
              <a:rPr lang="en-US" sz="2133" b="1" dirty="0">
                <a:latin typeface="Tahoma" panose="020B0604030504040204" pitchFamily="34" charset="0"/>
                <a:ea typeface="Tahoma" panose="020B0604030504040204" pitchFamily="34" charset="0"/>
                <a:cs typeface="Tahoma" panose="020B0604030504040204" pitchFamily="34" charset="0"/>
              </a:rPr>
              <a:t>Door gezinnen </a:t>
            </a:r>
            <a:r>
              <a:rPr lang="en-US" sz="2133" b="1" dirty="0" err="1">
                <a:latin typeface="Tahoma" panose="020B0604030504040204" pitchFamily="34" charset="0"/>
                <a:ea typeface="Tahoma" panose="020B0604030504040204" pitchFamily="34" charset="0"/>
                <a:cs typeface="Tahoma" panose="020B0604030504040204" pitchFamily="34" charset="0"/>
              </a:rPr>
              <a:t>gebruikte</a:t>
            </a:r>
            <a:r>
              <a:rPr lang="en-US" sz="2133" b="1" dirty="0">
                <a:latin typeface="Tahoma" panose="020B0604030504040204" pitchFamily="34" charset="0"/>
                <a:ea typeface="Tahoma" panose="020B0604030504040204" pitchFamily="34" charset="0"/>
                <a:cs typeface="Tahoma" panose="020B0604030504040204" pitchFamily="34" charset="0"/>
              </a:rPr>
              <a:t> </a:t>
            </a:r>
            <a:r>
              <a:rPr lang="en-US" sz="2133" b="1" dirty="0" err="1">
                <a:latin typeface="Tahoma" panose="020B0604030504040204" pitchFamily="34" charset="0"/>
                <a:ea typeface="Tahoma" panose="020B0604030504040204" pitchFamily="34" charset="0"/>
                <a:cs typeface="Tahoma" panose="020B0604030504040204" pitchFamily="34" charset="0"/>
              </a:rPr>
              <a:t>strategieën</a:t>
            </a:r>
            <a:r>
              <a:rPr lang="en-US" sz="2133" b="1" dirty="0">
                <a:latin typeface="Tahoma" panose="020B0604030504040204" pitchFamily="34" charset="0"/>
                <a:ea typeface="Tahoma" panose="020B0604030504040204" pitchFamily="34" charset="0"/>
                <a:cs typeface="Tahoma" panose="020B0604030504040204" pitchFamily="34" charset="0"/>
              </a:rPr>
              <a:t> in interacties met leraren</a:t>
            </a:r>
          </a:p>
        </p:txBody>
      </p:sp>
      <p:sp>
        <p:nvSpPr>
          <p:cNvPr id="5" name="Текстов контейнер 4"/>
          <p:cNvSpPr>
            <a:spLocks noGrp="1"/>
          </p:cNvSpPr>
          <p:nvPr>
            <p:ph type="body" idx="2"/>
          </p:nvPr>
        </p:nvSpPr>
        <p:spPr>
          <a:xfrm>
            <a:off x="290286" y="735391"/>
            <a:ext cx="11485639" cy="4712304"/>
          </a:xfrm>
        </p:spPr>
        <p:txBody>
          <a:bodyPr/>
          <a:lstStyle/>
          <a:p>
            <a:pPr marL="380990" indent="-38099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Compromissen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zijn van toepassing wanneer gezinnen,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ondanks</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eerdere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uitspraken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compromissen sluiten over het onderwijsbeleid, de "onderwijsomgeving" en in bepaalde gevallen over de professionele en pedagogische competenties van de leraar</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Vermijding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eigen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aan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ouders</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die (door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omstandigheden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minder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begaan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zijn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met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schoolverplichtingen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van het kind</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Aanpassing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heeft betrekking op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plotse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komst</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van het kind in de onderwijsinstelling en houdt verband met de aanpassing aan de nieuwe leeromgeving</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gn="just">
              <a:buClr>
                <a:schemeClr val="accent2"/>
              </a:buClr>
            </a:pP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80990" indent="-380990" algn="just">
              <a:buClr>
                <a:schemeClr val="accent2"/>
              </a:buClr>
              <a:buFont typeface="Wingdings" panose="05000000000000000000" pitchFamily="2" charset="2"/>
              <a:buChar char="Ø"/>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Samenwerking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meest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geprefereerde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strategie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waarbij gezinnen samenwerken met de leerkracht. Zij bieden en zoeken hulp, bijstand en steun. Zij tonen vertrouwen en respect voor hem en voor de onderwijsinstelling</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7919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0"/>
            <a:ext cx="12192000" cy="768085"/>
          </a:xfrm>
        </p:spPr>
        <p:txBody>
          <a:bodyPr/>
          <a:lstStyle/>
          <a:p>
            <a:pPr marL="0"/>
            <a:r>
              <a:rPr lang="en-US" sz="1867" b="1" dirty="0">
                <a:latin typeface="Tahoma" panose="020B0604030504040204" pitchFamily="34" charset="0"/>
                <a:ea typeface="Tahoma" panose="020B0604030504040204" pitchFamily="34" charset="0"/>
                <a:cs typeface="Tahoma" panose="020B0604030504040204" pitchFamily="34" charset="0"/>
              </a:rPr>
              <a:t>De relatie "onderwijsinstelling - gezin" in een multiculturele onderwijsomgeving</a:t>
            </a:r>
            <a:endParaRPr lang="bg-BG" sz="1867" b="1"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338668" y="768087"/>
            <a:ext cx="11408229" cy="1380029"/>
          </a:xfrm>
        </p:spPr>
        <p:txBody>
          <a:bodyPr/>
          <a:lstStyle/>
          <a:p>
            <a:pPr marL="0"/>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 multiculturele onderwijsomgeving stelt extra eisen aan elk van de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culturele</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gemeenschappen</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inclusief</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die van het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gastland</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voor de uitvoering van succesvolle pedagogische interacties</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2" name="Диаграма 1"/>
          <p:cNvGraphicFramePr/>
          <p:nvPr>
            <p:extLst>
              <p:ext uri="{D42A27DB-BD31-4B8C-83A1-F6EECF244321}">
                <p14:modId xmlns:p14="http://schemas.microsoft.com/office/powerpoint/2010/main" val="1074874696"/>
              </p:ext>
            </p:extLst>
          </p:nvPr>
        </p:nvGraphicFramePr>
        <p:xfrm>
          <a:off x="2148115" y="2344923"/>
          <a:ext cx="7324877" cy="3343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90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4098"/>
            <a:ext cx="12192000" cy="768085"/>
          </a:xfrm>
        </p:spPr>
        <p:txBody>
          <a:bodyPr/>
          <a:lstStyle/>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Basisvereisten voor de onderwijsinstelling en de leraar</a:t>
            </a:r>
          </a:p>
          <a:p>
            <a:pPr marL="0" indent="0">
              <a:spcBef>
                <a:spcPts val="0"/>
              </a:spcBef>
            </a:pPr>
            <a:r>
              <a:rPr lang="en-US" sz="2133" b="1" dirty="0">
                <a:latin typeface="Tahoma" panose="020B0604030504040204" pitchFamily="34" charset="0"/>
                <a:ea typeface="Tahoma" panose="020B0604030504040204" pitchFamily="34" charset="0"/>
                <a:cs typeface="Tahoma" panose="020B0604030504040204" pitchFamily="34" charset="0"/>
              </a:rPr>
              <a:t>voor succesvolle interactie en samenwerking met het gezin</a:t>
            </a:r>
            <a:endParaRPr lang="bg-BG" sz="2133" b="1" dirty="0">
              <a:latin typeface="Tahoma" panose="020B0604030504040204" pitchFamily="34" charset="0"/>
              <a:ea typeface="Tahoma" panose="020B0604030504040204" pitchFamily="34" charset="0"/>
              <a:cs typeface="Tahoma" panose="020B0604030504040204" pitchFamily="34" charset="0"/>
            </a:endParaRPr>
          </a:p>
        </p:txBody>
      </p:sp>
      <p:sp>
        <p:nvSpPr>
          <p:cNvPr id="3" name="Правоъгълник 2"/>
          <p:cNvSpPr/>
          <p:nvPr/>
        </p:nvSpPr>
        <p:spPr>
          <a:xfrm>
            <a:off x="377359" y="989187"/>
            <a:ext cx="5528507" cy="1241622"/>
          </a:xfrm>
          <a:prstGeom prst="rect">
            <a:avLst/>
          </a:prstGeom>
        </p:spPr>
        <p:txBody>
          <a:bodyPr wrap="square">
            <a:spAutoFit/>
          </a:bodyPr>
          <a:lstStyle/>
          <a:p>
            <a:pPr algn="ctr" defTabSz="1219170">
              <a:buClr>
                <a:srgbClr val="000000"/>
              </a:buClr>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Goede kennis van de specifieke kenmerken en bijzonderheden van de afzonderlijke etnische gemeenschappen waartoe de </a:t>
            </a:r>
            <a:r>
              <a:rPr lang="en-US" sz="1867" b="1"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studenten</a:t>
            </a: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resp. </a:t>
            </a:r>
            <a:r>
              <a:rPr lang="en-US" sz="1867" b="1"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hun</a:t>
            </a: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families, </a:t>
            </a:r>
            <a:r>
              <a:rPr lang="en-US" sz="1867" b="1"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behoren</a:t>
            </a:r>
            <a:r>
              <a:rPr lang="bg-BG"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4" name="Правоъгълник 3"/>
          <p:cNvSpPr/>
          <p:nvPr/>
        </p:nvSpPr>
        <p:spPr>
          <a:xfrm>
            <a:off x="6193642" y="1338000"/>
            <a:ext cx="5533901" cy="1816266"/>
          </a:xfrm>
          <a:prstGeom prst="rect">
            <a:avLst/>
          </a:prstGeom>
        </p:spPr>
        <p:txBody>
          <a:bodyPr wrap="square">
            <a:spAutoFit/>
          </a:bodyPr>
          <a:lstStyle/>
          <a:p>
            <a:pPr algn="ctr" defTabSz="1219170">
              <a:buClr>
                <a:srgbClr val="000000"/>
              </a:buClr>
            </a:pPr>
            <a:r>
              <a:rPr lang="en-US"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Het is belangrijk dat de leerkracht meer informatie heeft over het gezin, de sociale en educatieve status ervan, de houding ten opzichte van </a:t>
            </a:r>
            <a:r>
              <a:rPr lang="en-US" sz="1867" b="1"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onderwijs</a:t>
            </a:r>
            <a:r>
              <a:rPr lang="en-US"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de </a:t>
            </a:r>
            <a:r>
              <a:rPr lang="en-US" sz="1867" b="1"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ontwikkelingsmogelijkheden</a:t>
            </a:r>
            <a:r>
              <a:rPr lang="en-US"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de middelen van het gezin en de gemeenschap, enz.</a:t>
            </a:r>
            <a:endParaRPr lang="bg-BG"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5" name="Правоъгълник 4"/>
          <p:cNvSpPr/>
          <p:nvPr/>
        </p:nvSpPr>
        <p:spPr>
          <a:xfrm>
            <a:off x="6193642" y="3678208"/>
            <a:ext cx="5747657" cy="1241622"/>
          </a:xfrm>
          <a:prstGeom prst="rect">
            <a:avLst/>
          </a:prstGeom>
        </p:spPr>
        <p:txBody>
          <a:bodyPr wrap="square">
            <a:spAutoFit/>
          </a:bodyPr>
          <a:lstStyle/>
          <a:p>
            <a:pPr algn="ctr" defTabSz="1219170">
              <a:buClr>
                <a:srgbClr val="000000"/>
              </a:buClr>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De invloed van stereotiepe houdingen en </a:t>
            </a:r>
            <a:r>
              <a:rPr lang="en-US" sz="1867" b="1"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vooroordelen</a:t>
            </a: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a:t>
            </a:r>
            <a:r>
              <a:rPr lang="en-US" sz="1867" b="1" kern="0" dirty="0" err="1">
                <a:solidFill>
                  <a:srgbClr val="8388E3"/>
                </a:solidFill>
                <a:latin typeface="Tahoma" panose="020B0604030504040204" pitchFamily="34" charset="0"/>
                <a:ea typeface="Tahoma" panose="020B0604030504040204" pitchFamily="34" charset="0"/>
                <a:cs typeface="Tahoma" panose="020B0604030504040204" pitchFamily="34" charset="0"/>
                <a:sym typeface="Arial"/>
              </a:rPr>
              <a:t>niet</a:t>
            </a: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 toestaan, maar de tekorten en middelen in elk individueel gezin, objectief beoordelen</a:t>
            </a:r>
            <a:r>
              <a:rPr lang="bg-BG"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6" name="Правоъгълник 5"/>
          <p:cNvSpPr/>
          <p:nvPr/>
        </p:nvSpPr>
        <p:spPr>
          <a:xfrm>
            <a:off x="377359" y="2767129"/>
            <a:ext cx="5502203" cy="1528945"/>
          </a:xfrm>
          <a:prstGeom prst="rect">
            <a:avLst/>
          </a:prstGeom>
        </p:spPr>
        <p:txBody>
          <a:bodyPr wrap="square">
            <a:spAutoFit/>
          </a:bodyPr>
          <a:lstStyle/>
          <a:p>
            <a:pPr algn="ctr" defTabSz="1219170">
              <a:buClr>
                <a:srgbClr val="000000"/>
              </a:buClr>
            </a:pPr>
            <a:r>
              <a:rPr lang="en-US" sz="1867" b="1"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Welwillendheid</a:t>
            </a:r>
            <a:r>
              <a:rPr lang="en-US"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en respect voor de persoonlijkheid van de leerling en zijn familie moeten leidende beginselen zijn in het werk van de </a:t>
            </a:r>
            <a:r>
              <a:rPr lang="en-US" sz="1867" b="1" kern="0" dirty="0" err="1">
                <a:solidFill>
                  <a:srgbClr val="EC771B"/>
                </a:solidFill>
                <a:latin typeface="Tahoma" panose="020B0604030504040204" pitchFamily="34" charset="0"/>
                <a:ea typeface="Tahoma" panose="020B0604030504040204" pitchFamily="34" charset="0"/>
                <a:cs typeface="Tahoma" panose="020B0604030504040204" pitchFamily="34" charset="0"/>
                <a:sym typeface="Arial"/>
              </a:rPr>
              <a:t>leraar</a:t>
            </a:r>
            <a:r>
              <a:rPr lang="en-US"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rPr>
              <a:t> om zo vertrouwen tussen beide partijen op te bouwen.</a:t>
            </a:r>
            <a:endParaRPr lang="bg-BG" sz="1867" b="1" kern="0" dirty="0">
              <a:solidFill>
                <a:srgbClr val="EC771B"/>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8" name="Правоъгълник 7"/>
          <p:cNvSpPr/>
          <p:nvPr/>
        </p:nvSpPr>
        <p:spPr>
          <a:xfrm>
            <a:off x="538385" y="4832328"/>
            <a:ext cx="5180151" cy="1241622"/>
          </a:xfrm>
          <a:prstGeom prst="rect">
            <a:avLst/>
          </a:prstGeom>
        </p:spPr>
        <p:txBody>
          <a:bodyPr wrap="square">
            <a:spAutoFit/>
          </a:bodyPr>
          <a:lstStyle/>
          <a:p>
            <a:pPr algn="ctr" defTabSz="1219170">
              <a:buClr>
                <a:srgbClr val="000000"/>
              </a:buClr>
            </a:pPr>
            <a:r>
              <a:rPr lang="en-US"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rPr>
              <a:t>Communicatie en interactie mogen niet sporadisch, chaotisch en willekeurig zijn, maar moeten doelgericht, systematisch en gerechtvaardigd zijn.</a:t>
            </a:r>
            <a:endParaRPr lang="bg-BG" sz="1867" b="1" kern="0" dirty="0">
              <a:solidFill>
                <a:srgbClr val="8388E3"/>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86641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ов контейнер 6"/>
          <p:cNvSpPr>
            <a:spLocks noGrp="1"/>
          </p:cNvSpPr>
          <p:nvPr>
            <p:ph type="body" idx="1"/>
          </p:nvPr>
        </p:nvSpPr>
        <p:spPr/>
        <p:txBody>
          <a:bodyPr/>
          <a:lstStyle/>
          <a:p>
            <a:pPr marL="0">
              <a:spcBef>
                <a:spcPts val="0"/>
              </a:spcBef>
            </a:pPr>
            <a:r>
              <a:rPr lang="en-US" sz="1867" b="1" dirty="0">
                <a:latin typeface="Tahoma" panose="020B0604030504040204" pitchFamily="34" charset="0"/>
                <a:ea typeface="Tahoma" panose="020B0604030504040204" pitchFamily="34" charset="0"/>
                <a:cs typeface="Tahoma" panose="020B0604030504040204" pitchFamily="34" charset="0"/>
              </a:rPr>
              <a:t>Factoren die het specifieke karakter van het werk en het succes van de </a:t>
            </a:r>
            <a:r>
              <a:rPr lang="en-US" sz="1867" b="1" dirty="0" err="1">
                <a:latin typeface="Tahoma" panose="020B0604030504040204" pitchFamily="34" charset="0"/>
                <a:ea typeface="Tahoma" panose="020B0604030504040204" pitchFamily="34" charset="0"/>
                <a:cs typeface="Tahoma" panose="020B0604030504040204" pitchFamily="34" charset="0"/>
              </a:rPr>
              <a:t>interacties</a:t>
            </a:r>
            <a:endParaRPr lang="en-US" sz="1867" b="1" dirty="0">
              <a:latin typeface="Tahoma" panose="020B0604030504040204" pitchFamily="34" charset="0"/>
              <a:ea typeface="Tahoma" panose="020B0604030504040204" pitchFamily="34" charset="0"/>
              <a:cs typeface="Tahoma" panose="020B0604030504040204" pitchFamily="34" charset="0"/>
            </a:endParaRPr>
          </a:p>
          <a:p>
            <a:pPr marL="0">
              <a:spcBef>
                <a:spcPts val="0"/>
              </a:spcBef>
            </a:pPr>
            <a:r>
              <a:rPr lang="en-US" sz="1867" b="1" dirty="0">
                <a:latin typeface="Tahoma" panose="020B0604030504040204" pitchFamily="34" charset="0"/>
                <a:ea typeface="Tahoma" panose="020B0604030504040204" pitchFamily="34" charset="0"/>
                <a:cs typeface="Tahoma" panose="020B0604030504040204" pitchFamily="34" charset="0"/>
              </a:rPr>
              <a:t>met gezinnen met verschillende </a:t>
            </a:r>
            <a:r>
              <a:rPr lang="en-US" sz="1867" b="1" dirty="0" err="1">
                <a:latin typeface="Tahoma" panose="020B0604030504040204" pitchFamily="34" charset="0"/>
                <a:ea typeface="Tahoma" panose="020B0604030504040204" pitchFamily="34" charset="0"/>
                <a:cs typeface="Tahoma" panose="020B0604030504040204" pitchFamily="34" charset="0"/>
              </a:rPr>
              <a:t>etnische</a:t>
            </a:r>
            <a:r>
              <a:rPr lang="en-US" sz="1867" b="1" dirty="0">
                <a:latin typeface="Tahoma" panose="020B0604030504040204" pitchFamily="34" charset="0"/>
                <a:ea typeface="Tahoma" panose="020B0604030504040204" pitchFamily="34" charset="0"/>
                <a:cs typeface="Tahoma" panose="020B0604030504040204" pitchFamily="34" charset="0"/>
              </a:rPr>
              <a:t> </a:t>
            </a:r>
            <a:r>
              <a:rPr lang="en-US" sz="1867" b="1" dirty="0" err="1">
                <a:latin typeface="Tahoma" panose="020B0604030504040204" pitchFamily="34" charset="0"/>
                <a:ea typeface="Tahoma" panose="020B0604030504040204" pitchFamily="34" charset="0"/>
                <a:cs typeface="Tahoma" panose="020B0604030504040204" pitchFamily="34" charset="0"/>
              </a:rPr>
              <a:t>achtergronden</a:t>
            </a:r>
            <a:r>
              <a:rPr lang="en-US" sz="1867" b="1" dirty="0">
                <a:latin typeface="Tahoma" panose="020B0604030504040204" pitchFamily="34" charset="0"/>
                <a:ea typeface="Tahoma" panose="020B0604030504040204" pitchFamily="34" charset="0"/>
                <a:cs typeface="Tahoma" panose="020B0604030504040204" pitchFamily="34" charset="0"/>
              </a:rPr>
              <a:t> </a:t>
            </a:r>
            <a:r>
              <a:rPr lang="en-US" sz="1867" b="1" dirty="0" err="1">
                <a:latin typeface="Tahoma" panose="020B0604030504040204" pitchFamily="34" charset="0"/>
                <a:ea typeface="Tahoma" panose="020B0604030504040204" pitchFamily="34" charset="0"/>
                <a:cs typeface="Tahoma" panose="020B0604030504040204" pitchFamily="34" charset="0"/>
              </a:rPr>
              <a:t>bepalen</a:t>
            </a:r>
            <a:endParaRPr lang="bg-BG" sz="1867"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Диаграма 1"/>
          <p:cNvGraphicFramePr/>
          <p:nvPr>
            <p:extLst>
              <p:ext uri="{D42A27DB-BD31-4B8C-83A1-F6EECF244321}">
                <p14:modId xmlns:p14="http://schemas.microsoft.com/office/powerpoint/2010/main" val="2875815003"/>
              </p:ext>
            </p:extLst>
          </p:nvPr>
        </p:nvGraphicFramePr>
        <p:xfrm>
          <a:off x="358018" y="1122438"/>
          <a:ext cx="11601753" cy="5015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24094"/>
      </p:ext>
    </p:extLst>
  </p:cSld>
  <p:clrMapOvr>
    <a:masterClrMapping/>
  </p:clrMapOvr>
</p:sld>
</file>

<file path=ppt/theme/theme1.xml><?xml version="1.0" encoding="utf-8"?>
<a:theme xmlns:a="http://schemas.openxmlformats.org/drawingml/2006/main" name="Contents Slide Master">
  <a:themeElements>
    <a:clrScheme name="ALLPPT-COLOR-A09">
      <a:dk1>
        <a:srgbClr val="000000"/>
      </a:dk1>
      <a:lt1>
        <a:srgbClr val="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1969</Words>
  <Application>Microsoft Office PowerPoint</Application>
  <PresentationFormat>Breedbeeld</PresentationFormat>
  <Paragraphs>125</Paragraphs>
  <Slides>16</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Symbol</vt:lpstr>
      <vt:lpstr>Tahoma</vt:lpstr>
      <vt:lpstr>Wingdings</vt:lpstr>
      <vt:lpstr>Contents Slide Master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Karel Moons</dc:creator>
  <cp:lastModifiedBy>Karel Moons</cp:lastModifiedBy>
  <cp:revision>3</cp:revision>
  <dcterms:created xsi:type="dcterms:W3CDTF">2022-09-21T09:56:43Z</dcterms:created>
  <dcterms:modified xsi:type="dcterms:W3CDTF">2022-10-26T20:58:20Z</dcterms:modified>
</cp:coreProperties>
</file>